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9" r:id="rId6"/>
    <p:sldId id="263" r:id="rId7"/>
    <p:sldId id="264" r:id="rId8"/>
    <p:sldId id="261" r:id="rId9"/>
    <p:sldId id="262" r:id="rId10"/>
    <p:sldId id="260" r:id="rId11"/>
    <p:sldId id="276" r:id="rId12"/>
    <p:sldId id="269" r:id="rId13"/>
    <p:sldId id="270" r:id="rId14"/>
    <p:sldId id="271" r:id="rId15"/>
    <p:sldId id="272" r:id="rId16"/>
    <p:sldId id="277" r:id="rId17"/>
    <p:sldId id="278" r:id="rId18"/>
    <p:sldId id="273" r:id="rId19"/>
    <p:sldId id="279" r:id="rId20"/>
    <p:sldId id="281" r:id="rId21"/>
    <p:sldId id="282" r:id="rId22"/>
    <p:sldId id="275" r:id="rId23"/>
    <p:sldId id="265" r:id="rId24"/>
    <p:sldId id="266" r:id="rId25"/>
    <p:sldId id="283" r:id="rId26"/>
    <p:sldId id="267" r:id="rId27"/>
    <p:sldId id="285" r:id="rId28"/>
    <p:sldId id="286" r:id="rId29"/>
  </p:sldIdLst>
  <p:sldSz cx="9144000" cy="6858000" type="screen4x3"/>
  <p:notesSz cx="6858000" cy="9144000"/>
  <p:defaultTextStyle>
    <a:defPPr>
      <a:defRPr lang="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66FF33"/>
    <a:srgbClr val="EAEFF7"/>
    <a:srgbClr val="D0E3EA"/>
    <a:srgbClr val="4BACC6"/>
    <a:srgbClr val="419BAD"/>
    <a:srgbClr val="159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83" autoAdjust="0"/>
  </p:normalViewPr>
  <p:slideViewPr>
    <p:cSldViewPr snapToGrid="0" showGuides="1">
      <p:cViewPr varScale="1">
        <p:scale>
          <a:sx n="63" d="100"/>
          <a:sy n="63" d="100"/>
        </p:scale>
        <p:origin x="53" y="42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4BE0C-8806-4A4A-9AF5-B73DCF341BFC}" type="doc">
      <dgm:prSet loTypeId="urn:microsoft.com/office/officeart/2005/8/layout/vProcess5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l-GR"/>
        </a:p>
      </dgm:t>
    </dgm:pt>
    <dgm:pt modelId="{AD3BAC4D-0865-4C06-9B87-0F0441396008}">
      <dgm:prSet phldrT="[Text]"/>
      <dgm:spPr/>
      <dgm:t>
        <a:bodyPr/>
        <a:lstStyle/>
        <a:p>
          <a:r>
            <a:rPr lang="ar" b="1" dirty="0">
              <a:sym typeface="Wingdings" panose="05000000000000000000" pitchFamily="2" charset="2"/>
            </a:rPr>
            <a:t>10 قضايا</a:t>
          </a:r>
          <a:endParaRPr lang="el-GR" b="1" dirty="0"/>
        </a:p>
      </dgm:t>
    </dgm:pt>
    <dgm:pt modelId="{4F835990-5B74-4C1F-B042-A9650929200E}" type="parTrans" cxnId="{951966C8-BBAC-464E-9F6C-D6CC864D8395}">
      <dgm:prSet/>
      <dgm:spPr/>
      <dgm:t>
        <a:bodyPr/>
        <a:lstStyle/>
        <a:p>
          <a:endParaRPr lang="el-GR" b="1"/>
        </a:p>
      </dgm:t>
    </dgm:pt>
    <dgm:pt modelId="{554D5E6B-72DA-4DC9-B6FB-5CB0DD02CD8C}" type="sibTrans" cxnId="{951966C8-BBAC-464E-9F6C-D6CC864D8395}">
      <dgm:prSet/>
      <dgm:spPr/>
      <dgm:t>
        <a:bodyPr/>
        <a:lstStyle/>
        <a:p>
          <a:endParaRPr lang="el-GR" b="1"/>
        </a:p>
      </dgm:t>
    </dgm:pt>
    <dgm:pt modelId="{88725E0D-8BE7-4FF6-B4E2-A37E50EFE20A}">
      <dgm:prSet phldrT="[Text]"/>
      <dgm:spPr/>
      <dgm:t>
        <a:bodyPr/>
        <a:lstStyle/>
        <a:p>
          <a:r>
            <a:rPr lang="ar" b="1" dirty="0">
              <a:sym typeface="Wingdings" panose="05000000000000000000" pitchFamily="2" charset="2"/>
            </a:rPr>
            <a:t>39 فئات</a:t>
          </a:r>
          <a:endParaRPr lang="el-GR" b="1" dirty="0"/>
        </a:p>
      </dgm:t>
    </dgm:pt>
    <dgm:pt modelId="{81206D5A-1AB8-4B26-8A7A-05E7730A5E43}" type="parTrans" cxnId="{367273F1-55A0-41D9-A8C3-5900562321AD}">
      <dgm:prSet/>
      <dgm:spPr/>
      <dgm:t>
        <a:bodyPr/>
        <a:lstStyle/>
        <a:p>
          <a:endParaRPr lang="el-GR" b="1"/>
        </a:p>
      </dgm:t>
    </dgm:pt>
    <dgm:pt modelId="{3EF223F3-EB77-41C0-837D-FDA9F4D8E4D4}" type="sibTrans" cxnId="{367273F1-55A0-41D9-A8C3-5900562321AD}">
      <dgm:prSet/>
      <dgm:spPr/>
      <dgm:t>
        <a:bodyPr/>
        <a:lstStyle/>
        <a:p>
          <a:endParaRPr lang="el-GR" b="1"/>
        </a:p>
      </dgm:t>
    </dgm:pt>
    <dgm:pt modelId="{15432C0E-911A-483A-A91E-E22F1CD67D77}">
      <dgm:prSet phldrT="[Text]"/>
      <dgm:spPr/>
      <dgm:t>
        <a:bodyPr/>
        <a:lstStyle/>
        <a:p>
          <a:r>
            <a:rPr lang="ar" b="1" dirty="0">
              <a:sym typeface="Wingdings" panose="05000000000000000000" pitchFamily="2" charset="2"/>
            </a:rPr>
            <a:t>99 معيارًا / مؤشرًا</a:t>
          </a:r>
          <a:endParaRPr lang="el-GR" b="1" dirty="0"/>
        </a:p>
      </dgm:t>
    </dgm:pt>
    <dgm:pt modelId="{2ADDBB67-0867-4F1D-84BD-B9BF98E46A11}" type="parTrans" cxnId="{ABBF4368-8682-4499-A686-AFDC86BA76CF}">
      <dgm:prSet/>
      <dgm:spPr/>
      <dgm:t>
        <a:bodyPr/>
        <a:lstStyle/>
        <a:p>
          <a:endParaRPr lang="el-GR" b="1"/>
        </a:p>
      </dgm:t>
    </dgm:pt>
    <dgm:pt modelId="{11699EAF-3A99-4949-B891-BC195D39ACC7}" type="sibTrans" cxnId="{ABBF4368-8682-4499-A686-AFDC86BA76CF}">
      <dgm:prSet/>
      <dgm:spPr/>
      <dgm:t>
        <a:bodyPr/>
        <a:lstStyle/>
        <a:p>
          <a:endParaRPr lang="el-GR" b="1"/>
        </a:p>
      </dgm:t>
    </dgm:pt>
    <dgm:pt modelId="{4EB8EB86-673A-4E46-9375-D0BECFB1608B}">
      <dgm:prSet phldrT="[Text]"/>
      <dgm:spPr/>
      <dgm:t>
        <a:bodyPr/>
        <a:lstStyle/>
        <a:p>
          <a:r>
            <a:rPr lang="ar" b="1" dirty="0">
              <a:solidFill>
                <a:srgbClr val="159961"/>
              </a:solidFill>
              <a:sym typeface="Wingdings" panose="05000000000000000000" pitchFamily="2" charset="2"/>
            </a:rPr>
            <a:t>10 مؤشرات أداء رئيسية</a:t>
          </a:r>
          <a:endParaRPr lang="el-GR" b="1" dirty="0"/>
        </a:p>
      </dgm:t>
    </dgm:pt>
    <dgm:pt modelId="{CA86AD72-37DE-41FC-B77A-DA4CE2A2A0D2}" type="parTrans" cxnId="{6F52102A-0BA8-4906-A7A7-DCEA72808680}">
      <dgm:prSet/>
      <dgm:spPr/>
      <dgm:t>
        <a:bodyPr/>
        <a:lstStyle/>
        <a:p>
          <a:endParaRPr lang="el-GR" b="1"/>
        </a:p>
      </dgm:t>
    </dgm:pt>
    <dgm:pt modelId="{A90C98BA-EA2C-40FE-A20B-B799981E0050}" type="sibTrans" cxnId="{6F52102A-0BA8-4906-A7A7-DCEA72808680}">
      <dgm:prSet/>
      <dgm:spPr/>
      <dgm:t>
        <a:bodyPr/>
        <a:lstStyle/>
        <a:p>
          <a:endParaRPr lang="el-GR" b="1"/>
        </a:p>
      </dgm:t>
    </dgm:pt>
    <dgm:pt modelId="{E643B0A2-81A6-4D67-8354-BEEE8F37CACB}" type="pres">
      <dgm:prSet presAssocID="{F474BE0C-8806-4A4A-9AF5-B73DCF341BFC}" presName="outerComposite" presStyleCnt="0">
        <dgm:presLayoutVars>
          <dgm:chMax val="5"/>
          <dgm:dir/>
          <dgm:resizeHandles val="exact"/>
        </dgm:presLayoutVars>
      </dgm:prSet>
      <dgm:spPr/>
    </dgm:pt>
    <dgm:pt modelId="{9162EFDF-E780-429E-823A-A1ADA3315968}" type="pres">
      <dgm:prSet presAssocID="{F474BE0C-8806-4A4A-9AF5-B73DCF341BFC}" presName="dummyMaxCanvas" presStyleCnt="0">
        <dgm:presLayoutVars/>
      </dgm:prSet>
      <dgm:spPr/>
    </dgm:pt>
    <dgm:pt modelId="{C58E0C62-4573-43D4-AC18-16AB6BE4322F}" type="pres">
      <dgm:prSet presAssocID="{F474BE0C-8806-4A4A-9AF5-B73DCF341BFC}" presName="FourNodes_1" presStyleLbl="node1" presStyleIdx="0" presStyleCnt="4">
        <dgm:presLayoutVars>
          <dgm:bulletEnabled val="1"/>
        </dgm:presLayoutVars>
      </dgm:prSet>
      <dgm:spPr/>
    </dgm:pt>
    <dgm:pt modelId="{CC29547D-D43B-4578-AB81-9548AD3E7F86}" type="pres">
      <dgm:prSet presAssocID="{F474BE0C-8806-4A4A-9AF5-B73DCF341BFC}" presName="FourNodes_2" presStyleLbl="node1" presStyleIdx="1" presStyleCnt="4">
        <dgm:presLayoutVars>
          <dgm:bulletEnabled val="1"/>
        </dgm:presLayoutVars>
      </dgm:prSet>
      <dgm:spPr/>
    </dgm:pt>
    <dgm:pt modelId="{A9F75032-4EAF-4B65-B363-6A9F1A2839DE}" type="pres">
      <dgm:prSet presAssocID="{F474BE0C-8806-4A4A-9AF5-B73DCF341BFC}" presName="FourNodes_3" presStyleLbl="node1" presStyleIdx="2" presStyleCnt="4">
        <dgm:presLayoutVars>
          <dgm:bulletEnabled val="1"/>
        </dgm:presLayoutVars>
      </dgm:prSet>
      <dgm:spPr/>
    </dgm:pt>
    <dgm:pt modelId="{F27A5B57-7292-4CD8-8A0B-E3F3F3BC0BC1}" type="pres">
      <dgm:prSet presAssocID="{F474BE0C-8806-4A4A-9AF5-B73DCF341BFC}" presName="FourNodes_4" presStyleLbl="node1" presStyleIdx="3" presStyleCnt="4">
        <dgm:presLayoutVars>
          <dgm:bulletEnabled val="1"/>
        </dgm:presLayoutVars>
      </dgm:prSet>
      <dgm:spPr/>
    </dgm:pt>
    <dgm:pt modelId="{434E513D-64CA-43B8-BCC9-BAAD5E05560D}" type="pres">
      <dgm:prSet presAssocID="{F474BE0C-8806-4A4A-9AF5-B73DCF341BFC}" presName="FourConn_1-2" presStyleLbl="fgAccFollowNode1" presStyleIdx="0" presStyleCnt="3">
        <dgm:presLayoutVars>
          <dgm:bulletEnabled val="1"/>
        </dgm:presLayoutVars>
      </dgm:prSet>
      <dgm:spPr/>
    </dgm:pt>
    <dgm:pt modelId="{285D345B-1C00-47CD-97F6-62C361FE4B52}" type="pres">
      <dgm:prSet presAssocID="{F474BE0C-8806-4A4A-9AF5-B73DCF341BFC}" presName="FourConn_2-3" presStyleLbl="fgAccFollowNode1" presStyleIdx="1" presStyleCnt="3">
        <dgm:presLayoutVars>
          <dgm:bulletEnabled val="1"/>
        </dgm:presLayoutVars>
      </dgm:prSet>
      <dgm:spPr/>
    </dgm:pt>
    <dgm:pt modelId="{AE015B74-51BC-4EBE-84F8-DC8794F3FC99}" type="pres">
      <dgm:prSet presAssocID="{F474BE0C-8806-4A4A-9AF5-B73DCF341BFC}" presName="FourConn_3-4" presStyleLbl="fgAccFollowNode1" presStyleIdx="2" presStyleCnt="3">
        <dgm:presLayoutVars>
          <dgm:bulletEnabled val="1"/>
        </dgm:presLayoutVars>
      </dgm:prSet>
      <dgm:spPr/>
    </dgm:pt>
    <dgm:pt modelId="{DA0039FD-1D6E-41CB-AD23-195A1B007BAB}" type="pres">
      <dgm:prSet presAssocID="{F474BE0C-8806-4A4A-9AF5-B73DCF341BFC}" presName="FourNodes_1_text" presStyleLbl="node1" presStyleIdx="3" presStyleCnt="4">
        <dgm:presLayoutVars>
          <dgm:bulletEnabled val="1"/>
        </dgm:presLayoutVars>
      </dgm:prSet>
      <dgm:spPr/>
    </dgm:pt>
    <dgm:pt modelId="{F88EF931-66E3-487E-A3B8-8F26272D57FF}" type="pres">
      <dgm:prSet presAssocID="{F474BE0C-8806-4A4A-9AF5-B73DCF341BFC}" presName="FourNodes_2_text" presStyleLbl="node1" presStyleIdx="3" presStyleCnt="4">
        <dgm:presLayoutVars>
          <dgm:bulletEnabled val="1"/>
        </dgm:presLayoutVars>
      </dgm:prSet>
      <dgm:spPr/>
    </dgm:pt>
    <dgm:pt modelId="{81B03A88-F8A4-4E97-BE80-78DF5AE8A9E0}" type="pres">
      <dgm:prSet presAssocID="{F474BE0C-8806-4A4A-9AF5-B73DCF341BFC}" presName="FourNodes_3_text" presStyleLbl="node1" presStyleIdx="3" presStyleCnt="4">
        <dgm:presLayoutVars>
          <dgm:bulletEnabled val="1"/>
        </dgm:presLayoutVars>
      </dgm:prSet>
      <dgm:spPr/>
    </dgm:pt>
    <dgm:pt modelId="{D4839AF2-2A6B-4500-8AEE-9DC99E35111E}" type="pres">
      <dgm:prSet presAssocID="{F474BE0C-8806-4A4A-9AF5-B73DCF341BFC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8E385600-0607-4115-BB1F-641BB506EA4F}" type="presOf" srcId="{15432C0E-911A-483A-A91E-E22F1CD67D77}" destId="{A9F75032-4EAF-4B65-B363-6A9F1A2839DE}" srcOrd="0" destOrd="0" presId="urn:microsoft.com/office/officeart/2005/8/layout/vProcess5"/>
    <dgm:cxn modelId="{A5FAC50F-407B-4EB1-B68F-64A37C39E77C}" type="presOf" srcId="{15432C0E-911A-483A-A91E-E22F1CD67D77}" destId="{81B03A88-F8A4-4E97-BE80-78DF5AE8A9E0}" srcOrd="1" destOrd="0" presId="urn:microsoft.com/office/officeart/2005/8/layout/vProcess5"/>
    <dgm:cxn modelId="{6F52102A-0BA8-4906-A7A7-DCEA72808680}" srcId="{F474BE0C-8806-4A4A-9AF5-B73DCF341BFC}" destId="{4EB8EB86-673A-4E46-9375-D0BECFB1608B}" srcOrd="3" destOrd="0" parTransId="{CA86AD72-37DE-41FC-B77A-DA4CE2A2A0D2}" sibTransId="{A90C98BA-EA2C-40FE-A20B-B799981E0050}"/>
    <dgm:cxn modelId="{0370D42C-50E7-4635-B932-BFFAC97251DA}" type="presOf" srcId="{11699EAF-3A99-4949-B891-BC195D39ACC7}" destId="{AE015B74-51BC-4EBE-84F8-DC8794F3FC99}" srcOrd="0" destOrd="0" presId="urn:microsoft.com/office/officeart/2005/8/layout/vProcess5"/>
    <dgm:cxn modelId="{42FA693C-9D72-463F-A846-99B9479955B2}" type="presOf" srcId="{AD3BAC4D-0865-4C06-9B87-0F0441396008}" destId="{DA0039FD-1D6E-41CB-AD23-195A1B007BAB}" srcOrd="1" destOrd="0" presId="urn:microsoft.com/office/officeart/2005/8/layout/vProcess5"/>
    <dgm:cxn modelId="{8A12255C-EB4E-47CF-8E4F-4CBD166CF957}" type="presOf" srcId="{88725E0D-8BE7-4FF6-B4E2-A37E50EFE20A}" destId="{F88EF931-66E3-487E-A3B8-8F26272D57FF}" srcOrd="1" destOrd="0" presId="urn:microsoft.com/office/officeart/2005/8/layout/vProcess5"/>
    <dgm:cxn modelId="{ABBF4368-8682-4499-A686-AFDC86BA76CF}" srcId="{F474BE0C-8806-4A4A-9AF5-B73DCF341BFC}" destId="{15432C0E-911A-483A-A91E-E22F1CD67D77}" srcOrd="2" destOrd="0" parTransId="{2ADDBB67-0867-4F1D-84BD-B9BF98E46A11}" sibTransId="{11699EAF-3A99-4949-B891-BC195D39ACC7}"/>
    <dgm:cxn modelId="{5114D7BD-CE9E-466F-89ED-5ECB59CA2651}" type="presOf" srcId="{88725E0D-8BE7-4FF6-B4E2-A37E50EFE20A}" destId="{CC29547D-D43B-4578-AB81-9548AD3E7F86}" srcOrd="0" destOrd="0" presId="urn:microsoft.com/office/officeart/2005/8/layout/vProcess5"/>
    <dgm:cxn modelId="{8A04CCC3-BA35-407A-B574-BE2CFCEA95ED}" type="presOf" srcId="{3EF223F3-EB77-41C0-837D-FDA9F4D8E4D4}" destId="{285D345B-1C00-47CD-97F6-62C361FE4B52}" srcOrd="0" destOrd="0" presId="urn:microsoft.com/office/officeart/2005/8/layout/vProcess5"/>
    <dgm:cxn modelId="{B0650DC5-647D-4C56-9127-4250D8280949}" type="presOf" srcId="{F474BE0C-8806-4A4A-9AF5-B73DCF341BFC}" destId="{E643B0A2-81A6-4D67-8354-BEEE8F37CACB}" srcOrd="0" destOrd="0" presId="urn:microsoft.com/office/officeart/2005/8/layout/vProcess5"/>
    <dgm:cxn modelId="{951966C8-BBAC-464E-9F6C-D6CC864D8395}" srcId="{F474BE0C-8806-4A4A-9AF5-B73DCF341BFC}" destId="{AD3BAC4D-0865-4C06-9B87-0F0441396008}" srcOrd="0" destOrd="0" parTransId="{4F835990-5B74-4C1F-B042-A9650929200E}" sibTransId="{554D5E6B-72DA-4DC9-B6FB-5CB0DD02CD8C}"/>
    <dgm:cxn modelId="{E2A914CA-0342-448B-8081-1C9F344FA099}" type="presOf" srcId="{554D5E6B-72DA-4DC9-B6FB-5CB0DD02CD8C}" destId="{434E513D-64CA-43B8-BCC9-BAAD5E05560D}" srcOrd="0" destOrd="0" presId="urn:microsoft.com/office/officeart/2005/8/layout/vProcess5"/>
    <dgm:cxn modelId="{131E5DCD-7A09-44C8-B8F4-FF73C0FF7312}" type="presOf" srcId="{4EB8EB86-673A-4E46-9375-D0BECFB1608B}" destId="{F27A5B57-7292-4CD8-8A0B-E3F3F3BC0BC1}" srcOrd="0" destOrd="0" presId="urn:microsoft.com/office/officeart/2005/8/layout/vProcess5"/>
    <dgm:cxn modelId="{068FC2E6-0B74-4AFF-8C7C-A7F14B8CCBC6}" type="presOf" srcId="{4EB8EB86-673A-4E46-9375-D0BECFB1608B}" destId="{D4839AF2-2A6B-4500-8AEE-9DC99E35111E}" srcOrd="1" destOrd="0" presId="urn:microsoft.com/office/officeart/2005/8/layout/vProcess5"/>
    <dgm:cxn modelId="{B63BCDEE-80B9-4A5E-B88A-0BD99FA6ACF6}" type="presOf" srcId="{AD3BAC4D-0865-4C06-9B87-0F0441396008}" destId="{C58E0C62-4573-43D4-AC18-16AB6BE4322F}" srcOrd="0" destOrd="0" presId="urn:microsoft.com/office/officeart/2005/8/layout/vProcess5"/>
    <dgm:cxn modelId="{367273F1-55A0-41D9-A8C3-5900562321AD}" srcId="{F474BE0C-8806-4A4A-9AF5-B73DCF341BFC}" destId="{88725E0D-8BE7-4FF6-B4E2-A37E50EFE20A}" srcOrd="1" destOrd="0" parTransId="{81206D5A-1AB8-4B26-8A7A-05E7730A5E43}" sibTransId="{3EF223F3-EB77-41C0-837D-FDA9F4D8E4D4}"/>
    <dgm:cxn modelId="{4C530E14-B41E-4E81-B72D-01D7C136948A}" type="presParOf" srcId="{E643B0A2-81A6-4D67-8354-BEEE8F37CACB}" destId="{9162EFDF-E780-429E-823A-A1ADA3315968}" srcOrd="0" destOrd="0" presId="urn:microsoft.com/office/officeart/2005/8/layout/vProcess5"/>
    <dgm:cxn modelId="{E3CEE797-4658-4F32-8324-D7D6D72940FE}" type="presParOf" srcId="{E643B0A2-81A6-4D67-8354-BEEE8F37CACB}" destId="{C58E0C62-4573-43D4-AC18-16AB6BE4322F}" srcOrd="1" destOrd="0" presId="urn:microsoft.com/office/officeart/2005/8/layout/vProcess5"/>
    <dgm:cxn modelId="{26329E98-6DF2-4C1A-BDE7-9C8986727625}" type="presParOf" srcId="{E643B0A2-81A6-4D67-8354-BEEE8F37CACB}" destId="{CC29547D-D43B-4578-AB81-9548AD3E7F86}" srcOrd="2" destOrd="0" presId="urn:microsoft.com/office/officeart/2005/8/layout/vProcess5"/>
    <dgm:cxn modelId="{D3131D71-6011-4D9C-8E34-6BD776030A75}" type="presParOf" srcId="{E643B0A2-81A6-4D67-8354-BEEE8F37CACB}" destId="{A9F75032-4EAF-4B65-B363-6A9F1A2839DE}" srcOrd="3" destOrd="0" presId="urn:microsoft.com/office/officeart/2005/8/layout/vProcess5"/>
    <dgm:cxn modelId="{F3E9FCFA-8A5C-4973-98A7-B9E582736B2E}" type="presParOf" srcId="{E643B0A2-81A6-4D67-8354-BEEE8F37CACB}" destId="{F27A5B57-7292-4CD8-8A0B-E3F3F3BC0BC1}" srcOrd="4" destOrd="0" presId="urn:microsoft.com/office/officeart/2005/8/layout/vProcess5"/>
    <dgm:cxn modelId="{7517B218-239E-47D8-AB30-E5426F7602C9}" type="presParOf" srcId="{E643B0A2-81A6-4D67-8354-BEEE8F37CACB}" destId="{434E513D-64CA-43B8-BCC9-BAAD5E05560D}" srcOrd="5" destOrd="0" presId="urn:microsoft.com/office/officeart/2005/8/layout/vProcess5"/>
    <dgm:cxn modelId="{FECDFA78-ABC1-4C28-A4F4-05E2ADC3F396}" type="presParOf" srcId="{E643B0A2-81A6-4D67-8354-BEEE8F37CACB}" destId="{285D345B-1C00-47CD-97F6-62C361FE4B52}" srcOrd="6" destOrd="0" presId="urn:microsoft.com/office/officeart/2005/8/layout/vProcess5"/>
    <dgm:cxn modelId="{2E3AA3CD-4665-483F-8C75-C0311832724C}" type="presParOf" srcId="{E643B0A2-81A6-4D67-8354-BEEE8F37CACB}" destId="{AE015B74-51BC-4EBE-84F8-DC8794F3FC99}" srcOrd="7" destOrd="0" presId="urn:microsoft.com/office/officeart/2005/8/layout/vProcess5"/>
    <dgm:cxn modelId="{4B16D5F8-36B5-4CCE-AA41-D3A11F22D94E}" type="presParOf" srcId="{E643B0A2-81A6-4D67-8354-BEEE8F37CACB}" destId="{DA0039FD-1D6E-41CB-AD23-195A1B007BAB}" srcOrd="8" destOrd="0" presId="urn:microsoft.com/office/officeart/2005/8/layout/vProcess5"/>
    <dgm:cxn modelId="{8B2B1B34-A99E-4022-A745-65F20301007A}" type="presParOf" srcId="{E643B0A2-81A6-4D67-8354-BEEE8F37CACB}" destId="{F88EF931-66E3-487E-A3B8-8F26272D57FF}" srcOrd="9" destOrd="0" presId="urn:microsoft.com/office/officeart/2005/8/layout/vProcess5"/>
    <dgm:cxn modelId="{10652AA7-F9A8-4C4B-9C3A-CCE7B909ABBE}" type="presParOf" srcId="{E643B0A2-81A6-4D67-8354-BEEE8F37CACB}" destId="{81B03A88-F8A4-4E97-BE80-78DF5AE8A9E0}" srcOrd="10" destOrd="0" presId="urn:microsoft.com/office/officeart/2005/8/layout/vProcess5"/>
    <dgm:cxn modelId="{44265983-DD59-4CBD-BCE1-5CCFA6371799}" type="presParOf" srcId="{E643B0A2-81A6-4D67-8354-BEEE8F37CACB}" destId="{D4839AF2-2A6B-4500-8AEE-9DC99E35111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AC6834-7F4D-41A1-A54B-7A94F1142832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166B02A3-DB51-4A17-AB43-5DF46C00ABA9}">
      <dgm:prSet phldrT="[Testo]" custT="1"/>
      <dgm:spPr/>
      <dgm:t>
        <a:bodyPr/>
        <a:lstStyle/>
        <a:p>
          <a:pPr rtl="1"/>
          <a:r>
            <a:rPr lang="ar" sz="1600" b="1" dirty="0">
              <a:latin typeface="+mn-lt"/>
              <a:ea typeface="Verdana" panose="020B0604030504040204" pitchFamily="34" charset="0"/>
            </a:rPr>
            <a:t>التوصيف: </a:t>
          </a:r>
          <a:r>
            <a:rPr lang="ar" sz="1600" b="0" dirty="0">
              <a:latin typeface="+mn-lt"/>
              <a:ea typeface="Verdana" panose="020B0604030504040204" pitchFamily="34" charset="0"/>
            </a:rPr>
            <a:t>يتم قياس أداء الجوار من خلال المؤشرات المرتبطة بكل معيار</a:t>
          </a:r>
          <a:endParaRPr lang="it-IT" sz="1600" b="0" dirty="0">
            <a:latin typeface="+mn-lt"/>
            <a:ea typeface="Verdana" panose="020B0604030504040204" pitchFamily="34" charset="0"/>
          </a:endParaRPr>
        </a:p>
      </dgm:t>
    </dgm:pt>
    <dgm:pt modelId="{E66C77FC-815D-459C-9A0A-5224E324DB50}" type="par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CB8B6E7F-5FD3-46E9-A89C-EED9356F7652}" type="sibTrans" cxnId="{D754414C-9764-45C8-8953-A008874A0ED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D638A404-00D3-4707-A7F6-827035BBD9ED}">
      <dgm:prSet phldrT="[Testo]" custT="1"/>
      <dgm:spPr/>
      <dgm:t>
        <a:bodyPr/>
        <a:lstStyle/>
        <a:p>
          <a:r>
            <a:rPr lang="ar-JO" sz="1600" b="1" dirty="0">
              <a:latin typeface="+mn-lt"/>
              <a:ea typeface="Verdana" panose="020B0604030504040204" pitchFamily="34" charset="0"/>
            </a:rPr>
            <a:t>التسوية</a:t>
          </a:r>
          <a:r>
            <a:rPr lang="ar" sz="1600" b="1" dirty="0">
              <a:latin typeface="+mn-lt"/>
              <a:ea typeface="Verdana" panose="020B0604030504040204" pitchFamily="34" charset="0"/>
            </a:rPr>
            <a:t> </a:t>
          </a:r>
          <a:r>
            <a:rPr lang="ar" sz="1600" dirty="0">
              <a:latin typeface="+mn-lt"/>
              <a:ea typeface="Verdana" panose="020B0604030504040204" pitchFamily="34" charset="0"/>
            </a:rPr>
            <a:t>: يتم تحديد أبعاد قيم المؤشرات وإعادة قياسها في فترة زمنية مناسبة ، تسمى الفاصل الزمني للتطبيع. يتكون التطبيع من تخصيص درجة لقيمة المؤشر.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360403F7-64FD-492F-AB5F-E89CA15ED256}" type="par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2EBBC1F-4668-4595-87EB-BA5AC46262AF}" type="sibTrans" cxnId="{71F9C0DA-E955-455D-A598-72B43137074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938DBABF-A3D8-44AD-B9BD-7CBCFD5B7432}">
      <dgm:prSet phldrT="[Testo]" custT="1"/>
      <dgm:spPr/>
      <dgm:t>
        <a:bodyPr/>
        <a:lstStyle/>
        <a:p>
          <a:r>
            <a:rPr lang="ar" sz="1600" b="1" dirty="0">
              <a:latin typeface="+mn-lt"/>
              <a:ea typeface="Verdana" panose="020B0604030504040204" pitchFamily="34" charset="0"/>
            </a:rPr>
            <a:t>التجميع </a:t>
          </a:r>
          <a:r>
            <a:rPr lang="ar" sz="1600" dirty="0">
              <a:latin typeface="+mn-lt"/>
              <a:ea typeface="Verdana" panose="020B0604030504040204" pitchFamily="34" charset="0"/>
            </a:rPr>
            <a:t>: يتم الجمع بين الدرجات المعيارية من خلال مبالغ مرجحة لإنتاج درجة الاستدامة النهائية .</a:t>
          </a:r>
          <a:endParaRPr lang="it-IT" sz="1600" dirty="0">
            <a:latin typeface="+mn-lt"/>
            <a:ea typeface="Verdana" panose="020B0604030504040204" pitchFamily="34" charset="0"/>
          </a:endParaRPr>
        </a:p>
      </dgm:t>
    </dgm:pt>
    <dgm:pt modelId="{8A468CD0-EC03-43B1-8F4B-81A088CC707D}" type="par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60DD0BB8-8C01-4367-BF6C-9D4EC7CF4170}" type="sibTrans" cxnId="{7956FF21-8290-4DA2-8704-7BD9D55A0B47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2683088B-F404-47D5-B87F-151255CFB19F}" type="pres">
      <dgm:prSet presAssocID="{B6AC6834-7F4D-41A1-A54B-7A94F1142832}" presName="linear" presStyleCnt="0">
        <dgm:presLayoutVars>
          <dgm:dir/>
          <dgm:animLvl val="lvl"/>
          <dgm:resizeHandles val="exact"/>
        </dgm:presLayoutVars>
      </dgm:prSet>
      <dgm:spPr/>
    </dgm:pt>
    <dgm:pt modelId="{7673598D-93D1-4F21-A243-FC01C44B4229}" type="pres">
      <dgm:prSet presAssocID="{166B02A3-DB51-4A17-AB43-5DF46C00ABA9}" presName="parentLin" presStyleCnt="0"/>
      <dgm:spPr/>
    </dgm:pt>
    <dgm:pt modelId="{36E46D78-9954-4FEC-B042-CA61AD0C18DE}" type="pres">
      <dgm:prSet presAssocID="{166B02A3-DB51-4A17-AB43-5DF46C00ABA9}" presName="parentLeftMargin" presStyleLbl="node1" presStyleIdx="0" presStyleCnt="3"/>
      <dgm:spPr/>
    </dgm:pt>
    <dgm:pt modelId="{6E479903-4688-4923-ADA6-2ECD20233828}" type="pres">
      <dgm:prSet presAssocID="{166B02A3-DB51-4A17-AB43-5DF46C00ABA9}" presName="parentText" presStyleLbl="node1" presStyleIdx="0" presStyleCnt="3" custScaleX="127493">
        <dgm:presLayoutVars>
          <dgm:chMax val="0"/>
          <dgm:bulletEnabled val="1"/>
        </dgm:presLayoutVars>
      </dgm:prSet>
      <dgm:spPr/>
    </dgm:pt>
    <dgm:pt modelId="{DA54B6AD-0D59-4483-946F-6EBD19E0F513}" type="pres">
      <dgm:prSet presAssocID="{166B02A3-DB51-4A17-AB43-5DF46C00ABA9}" presName="negativeSpace" presStyleCnt="0"/>
      <dgm:spPr/>
    </dgm:pt>
    <dgm:pt modelId="{848508DA-D12B-4D19-B344-F0A046FDFC0D}" type="pres">
      <dgm:prSet presAssocID="{166B02A3-DB51-4A17-AB43-5DF46C00ABA9}" presName="childText" presStyleLbl="conFgAcc1" presStyleIdx="0" presStyleCnt="3" custLinFactNeighborX="28491" custLinFactNeighborY="12419">
        <dgm:presLayoutVars>
          <dgm:bulletEnabled val="1"/>
        </dgm:presLayoutVars>
      </dgm:prSet>
      <dgm:spPr/>
    </dgm:pt>
    <dgm:pt modelId="{8D53DE66-F745-46D6-BF38-3DEE6C2C3A0F}" type="pres">
      <dgm:prSet presAssocID="{CB8B6E7F-5FD3-46E9-A89C-EED9356F7652}" presName="spaceBetweenRectangles" presStyleCnt="0"/>
      <dgm:spPr/>
    </dgm:pt>
    <dgm:pt modelId="{50330C35-F634-4732-BCB2-36A71B9F09CE}" type="pres">
      <dgm:prSet presAssocID="{D638A404-00D3-4707-A7F6-827035BBD9ED}" presName="parentLin" presStyleCnt="0"/>
      <dgm:spPr/>
    </dgm:pt>
    <dgm:pt modelId="{BDF7F132-8FBC-4B37-B5D9-7DA01FB5B486}" type="pres">
      <dgm:prSet presAssocID="{D638A404-00D3-4707-A7F6-827035BBD9ED}" presName="parentLeftMargin" presStyleLbl="node1" presStyleIdx="0" presStyleCnt="3"/>
      <dgm:spPr/>
    </dgm:pt>
    <dgm:pt modelId="{054497B0-34DD-463F-9B8F-E32BF70635C7}" type="pres">
      <dgm:prSet presAssocID="{D638A404-00D3-4707-A7F6-827035BBD9ED}" presName="parentText" presStyleLbl="node1" presStyleIdx="1" presStyleCnt="3" custScaleX="127009" custScaleY="171102">
        <dgm:presLayoutVars>
          <dgm:chMax val="0"/>
          <dgm:bulletEnabled val="1"/>
        </dgm:presLayoutVars>
      </dgm:prSet>
      <dgm:spPr/>
    </dgm:pt>
    <dgm:pt modelId="{73A98A95-1314-4B48-8DED-5B4B07BFE9AD}" type="pres">
      <dgm:prSet presAssocID="{D638A404-00D3-4707-A7F6-827035BBD9ED}" presName="negativeSpace" presStyleCnt="0"/>
      <dgm:spPr/>
    </dgm:pt>
    <dgm:pt modelId="{4F7E118D-1388-4B3A-8D24-8F0C82C47D44}" type="pres">
      <dgm:prSet presAssocID="{D638A404-00D3-4707-A7F6-827035BBD9ED}" presName="childText" presStyleLbl="conFgAcc1" presStyleIdx="1" presStyleCnt="3">
        <dgm:presLayoutVars>
          <dgm:bulletEnabled val="1"/>
        </dgm:presLayoutVars>
      </dgm:prSet>
      <dgm:spPr/>
    </dgm:pt>
    <dgm:pt modelId="{95CF9F26-B493-466D-A675-296F4A306029}" type="pres">
      <dgm:prSet presAssocID="{62EBBC1F-4668-4595-87EB-BA5AC46262AF}" presName="spaceBetweenRectangles" presStyleCnt="0"/>
      <dgm:spPr/>
    </dgm:pt>
    <dgm:pt modelId="{E071C0DC-FFB3-461F-BABA-1A451986E8AF}" type="pres">
      <dgm:prSet presAssocID="{938DBABF-A3D8-44AD-B9BD-7CBCFD5B7432}" presName="parentLin" presStyleCnt="0"/>
      <dgm:spPr/>
    </dgm:pt>
    <dgm:pt modelId="{6B273478-53A9-400A-A963-494D723EE019}" type="pres">
      <dgm:prSet presAssocID="{938DBABF-A3D8-44AD-B9BD-7CBCFD5B7432}" presName="parentLeftMargin" presStyleLbl="node1" presStyleIdx="1" presStyleCnt="3"/>
      <dgm:spPr/>
    </dgm:pt>
    <dgm:pt modelId="{FB4AC9C2-881D-48F2-8614-0D58EA53C147}" type="pres">
      <dgm:prSet presAssocID="{938DBABF-A3D8-44AD-B9BD-7CBCFD5B7432}" presName="parentText" presStyleLbl="node1" presStyleIdx="2" presStyleCnt="3" custScaleX="127493">
        <dgm:presLayoutVars>
          <dgm:chMax val="0"/>
          <dgm:bulletEnabled val="1"/>
        </dgm:presLayoutVars>
      </dgm:prSet>
      <dgm:spPr/>
    </dgm:pt>
    <dgm:pt modelId="{B9AFC225-A245-4573-9221-2937DABD9FCE}" type="pres">
      <dgm:prSet presAssocID="{938DBABF-A3D8-44AD-B9BD-7CBCFD5B7432}" presName="negativeSpace" presStyleCnt="0"/>
      <dgm:spPr/>
    </dgm:pt>
    <dgm:pt modelId="{1FFC0AAC-1F2D-4D0C-947C-018882CCEB52}" type="pres">
      <dgm:prSet presAssocID="{938DBABF-A3D8-44AD-B9BD-7CBCFD5B743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9A91513-E654-4C44-8D33-0AAAC6752FF2}" type="presOf" srcId="{166B02A3-DB51-4A17-AB43-5DF46C00ABA9}" destId="{36E46D78-9954-4FEC-B042-CA61AD0C18DE}" srcOrd="0" destOrd="0" presId="urn:microsoft.com/office/officeart/2005/8/layout/list1"/>
    <dgm:cxn modelId="{7956FF21-8290-4DA2-8704-7BD9D55A0B47}" srcId="{B6AC6834-7F4D-41A1-A54B-7A94F1142832}" destId="{938DBABF-A3D8-44AD-B9BD-7CBCFD5B7432}" srcOrd="2" destOrd="0" parTransId="{8A468CD0-EC03-43B1-8F4B-81A088CC707D}" sibTransId="{60DD0BB8-8C01-4367-BF6C-9D4EC7CF4170}"/>
    <dgm:cxn modelId="{01A3AB3B-85DC-493D-8CE5-E3FDD0F7DA6D}" type="presOf" srcId="{B6AC6834-7F4D-41A1-A54B-7A94F1142832}" destId="{2683088B-F404-47D5-B87F-151255CFB19F}" srcOrd="0" destOrd="0" presId="urn:microsoft.com/office/officeart/2005/8/layout/list1"/>
    <dgm:cxn modelId="{27E52440-788C-4AF9-8B52-F3FAB0A0CE9D}" type="presOf" srcId="{D638A404-00D3-4707-A7F6-827035BBD9ED}" destId="{BDF7F132-8FBC-4B37-B5D9-7DA01FB5B486}" srcOrd="0" destOrd="0" presId="urn:microsoft.com/office/officeart/2005/8/layout/list1"/>
    <dgm:cxn modelId="{D754414C-9764-45C8-8953-A008874A0ED4}" srcId="{B6AC6834-7F4D-41A1-A54B-7A94F1142832}" destId="{166B02A3-DB51-4A17-AB43-5DF46C00ABA9}" srcOrd="0" destOrd="0" parTransId="{E66C77FC-815D-459C-9A0A-5224E324DB50}" sibTransId="{CB8B6E7F-5FD3-46E9-A89C-EED9356F7652}"/>
    <dgm:cxn modelId="{F007B879-7004-4B19-8254-E294450AF292}" type="presOf" srcId="{D638A404-00D3-4707-A7F6-827035BBD9ED}" destId="{054497B0-34DD-463F-9B8F-E32BF70635C7}" srcOrd="1" destOrd="0" presId="urn:microsoft.com/office/officeart/2005/8/layout/list1"/>
    <dgm:cxn modelId="{80230A8D-59B1-484B-B873-94004FF4AD5E}" type="presOf" srcId="{938DBABF-A3D8-44AD-B9BD-7CBCFD5B7432}" destId="{6B273478-53A9-400A-A963-494D723EE019}" srcOrd="0" destOrd="0" presId="urn:microsoft.com/office/officeart/2005/8/layout/list1"/>
    <dgm:cxn modelId="{B31CF6A3-5FE6-42D8-83DE-646E0C6F77A4}" type="presOf" srcId="{938DBABF-A3D8-44AD-B9BD-7CBCFD5B7432}" destId="{FB4AC9C2-881D-48F2-8614-0D58EA53C147}" srcOrd="1" destOrd="0" presId="urn:microsoft.com/office/officeart/2005/8/layout/list1"/>
    <dgm:cxn modelId="{527FB9A4-1727-4D97-A18C-55A62FCE943F}" type="presOf" srcId="{166B02A3-DB51-4A17-AB43-5DF46C00ABA9}" destId="{6E479903-4688-4923-ADA6-2ECD20233828}" srcOrd="1" destOrd="0" presId="urn:microsoft.com/office/officeart/2005/8/layout/list1"/>
    <dgm:cxn modelId="{71F9C0DA-E955-455D-A598-72B431370744}" srcId="{B6AC6834-7F4D-41A1-A54B-7A94F1142832}" destId="{D638A404-00D3-4707-A7F6-827035BBD9ED}" srcOrd="1" destOrd="0" parTransId="{360403F7-64FD-492F-AB5F-E89CA15ED256}" sibTransId="{62EBBC1F-4668-4595-87EB-BA5AC46262AF}"/>
    <dgm:cxn modelId="{C0B54ECC-65FA-4C6E-B817-E7E0C6C433B5}" type="presParOf" srcId="{2683088B-F404-47D5-B87F-151255CFB19F}" destId="{7673598D-93D1-4F21-A243-FC01C44B4229}" srcOrd="0" destOrd="0" presId="urn:microsoft.com/office/officeart/2005/8/layout/list1"/>
    <dgm:cxn modelId="{E4A4B9EC-F5EA-4612-A272-0207973ED74F}" type="presParOf" srcId="{7673598D-93D1-4F21-A243-FC01C44B4229}" destId="{36E46D78-9954-4FEC-B042-CA61AD0C18DE}" srcOrd="0" destOrd="0" presId="urn:microsoft.com/office/officeart/2005/8/layout/list1"/>
    <dgm:cxn modelId="{2442BEF2-5E9F-4A97-A8CC-19F68BAE85FC}" type="presParOf" srcId="{7673598D-93D1-4F21-A243-FC01C44B4229}" destId="{6E479903-4688-4923-ADA6-2ECD20233828}" srcOrd="1" destOrd="0" presId="urn:microsoft.com/office/officeart/2005/8/layout/list1"/>
    <dgm:cxn modelId="{BE996A7F-9A30-47D7-B46A-A5DD3F43FEC8}" type="presParOf" srcId="{2683088B-F404-47D5-B87F-151255CFB19F}" destId="{DA54B6AD-0D59-4483-946F-6EBD19E0F513}" srcOrd="1" destOrd="0" presId="urn:microsoft.com/office/officeart/2005/8/layout/list1"/>
    <dgm:cxn modelId="{037051A6-BA92-4CF7-B441-FBE5785C9710}" type="presParOf" srcId="{2683088B-F404-47D5-B87F-151255CFB19F}" destId="{848508DA-D12B-4D19-B344-F0A046FDFC0D}" srcOrd="2" destOrd="0" presId="urn:microsoft.com/office/officeart/2005/8/layout/list1"/>
    <dgm:cxn modelId="{2DB0B5DE-A068-42D0-B16E-5C8AF3CCD550}" type="presParOf" srcId="{2683088B-F404-47D5-B87F-151255CFB19F}" destId="{8D53DE66-F745-46D6-BF38-3DEE6C2C3A0F}" srcOrd="3" destOrd="0" presId="urn:microsoft.com/office/officeart/2005/8/layout/list1"/>
    <dgm:cxn modelId="{5AE5B6C4-E6FC-499F-81DE-51C8C2D624EF}" type="presParOf" srcId="{2683088B-F404-47D5-B87F-151255CFB19F}" destId="{50330C35-F634-4732-BCB2-36A71B9F09CE}" srcOrd="4" destOrd="0" presId="urn:microsoft.com/office/officeart/2005/8/layout/list1"/>
    <dgm:cxn modelId="{EF1CC1CB-3C8F-4FFE-ACF7-24D2785F00E3}" type="presParOf" srcId="{50330C35-F634-4732-BCB2-36A71B9F09CE}" destId="{BDF7F132-8FBC-4B37-B5D9-7DA01FB5B486}" srcOrd="0" destOrd="0" presId="urn:microsoft.com/office/officeart/2005/8/layout/list1"/>
    <dgm:cxn modelId="{90F6F667-A9C1-44C2-8DF5-74CD043F4E88}" type="presParOf" srcId="{50330C35-F634-4732-BCB2-36A71B9F09CE}" destId="{054497B0-34DD-463F-9B8F-E32BF70635C7}" srcOrd="1" destOrd="0" presId="urn:microsoft.com/office/officeart/2005/8/layout/list1"/>
    <dgm:cxn modelId="{DBC25285-4C03-480C-8D79-C1649AA02C2A}" type="presParOf" srcId="{2683088B-F404-47D5-B87F-151255CFB19F}" destId="{73A98A95-1314-4B48-8DED-5B4B07BFE9AD}" srcOrd="5" destOrd="0" presId="urn:microsoft.com/office/officeart/2005/8/layout/list1"/>
    <dgm:cxn modelId="{03A2903D-3C6C-46C1-A440-2931BB97D2D8}" type="presParOf" srcId="{2683088B-F404-47D5-B87F-151255CFB19F}" destId="{4F7E118D-1388-4B3A-8D24-8F0C82C47D44}" srcOrd="6" destOrd="0" presId="urn:microsoft.com/office/officeart/2005/8/layout/list1"/>
    <dgm:cxn modelId="{147DC4F2-09B6-497C-8B18-B2308BBEC0B5}" type="presParOf" srcId="{2683088B-F404-47D5-B87F-151255CFB19F}" destId="{95CF9F26-B493-466D-A675-296F4A306029}" srcOrd="7" destOrd="0" presId="urn:microsoft.com/office/officeart/2005/8/layout/list1"/>
    <dgm:cxn modelId="{F2B85AFF-9F33-4C0A-AE21-12464F8A0891}" type="presParOf" srcId="{2683088B-F404-47D5-B87F-151255CFB19F}" destId="{E071C0DC-FFB3-461F-BABA-1A451986E8AF}" srcOrd="8" destOrd="0" presId="urn:microsoft.com/office/officeart/2005/8/layout/list1"/>
    <dgm:cxn modelId="{E1C314AE-6D18-47BC-8AAD-31298D9B5D22}" type="presParOf" srcId="{E071C0DC-FFB3-461F-BABA-1A451986E8AF}" destId="{6B273478-53A9-400A-A963-494D723EE019}" srcOrd="0" destOrd="0" presId="urn:microsoft.com/office/officeart/2005/8/layout/list1"/>
    <dgm:cxn modelId="{04A0C5EF-5FC1-42FE-B240-10E03B322820}" type="presParOf" srcId="{E071C0DC-FFB3-461F-BABA-1A451986E8AF}" destId="{FB4AC9C2-881D-48F2-8614-0D58EA53C147}" srcOrd="1" destOrd="0" presId="urn:microsoft.com/office/officeart/2005/8/layout/list1"/>
    <dgm:cxn modelId="{E0371B51-A6B4-4F7A-9EFB-943AEED4746A}" type="presParOf" srcId="{2683088B-F404-47D5-B87F-151255CFB19F}" destId="{B9AFC225-A245-4573-9221-2937DABD9FCE}" srcOrd="9" destOrd="0" presId="urn:microsoft.com/office/officeart/2005/8/layout/list1"/>
    <dgm:cxn modelId="{F959BD30-E4A5-49FF-A311-ECCF27D93E5F}" type="presParOf" srcId="{2683088B-F404-47D5-B87F-151255CFB19F}" destId="{1FFC0AAC-1F2D-4D0C-947C-018882CCEB5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E0C62-4573-43D4-AC18-16AB6BE4322F}">
      <dsp:nvSpPr>
        <dsp:cNvPr id="0" name=""/>
        <dsp:cNvSpPr/>
      </dsp:nvSpPr>
      <dsp:spPr>
        <a:xfrm>
          <a:off x="0" y="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3600" b="1" kern="1200" dirty="0">
              <a:sym typeface="Wingdings" panose="05000000000000000000" pitchFamily="2" charset="2"/>
            </a:rPr>
            <a:t>10 قضايا</a:t>
          </a:r>
          <a:endParaRPr lang="el-GR" sz="3600" b="1" kern="1200" dirty="0"/>
        </a:p>
      </dsp:txBody>
      <dsp:txXfrm>
        <a:off x="27244" y="27244"/>
        <a:ext cx="4099872" cy="875683"/>
      </dsp:txXfrm>
    </dsp:sp>
    <dsp:sp modelId="{CC29547D-D43B-4578-AB81-9548AD3E7F86}">
      <dsp:nvSpPr>
        <dsp:cNvPr id="0" name=""/>
        <dsp:cNvSpPr/>
      </dsp:nvSpPr>
      <dsp:spPr>
        <a:xfrm>
          <a:off x="434009" y="1099293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3600" b="1" kern="1200" dirty="0">
              <a:sym typeface="Wingdings" panose="05000000000000000000" pitchFamily="2" charset="2"/>
            </a:rPr>
            <a:t>39 فئات</a:t>
          </a:r>
          <a:endParaRPr lang="el-GR" sz="3600" b="1" kern="1200" dirty="0"/>
        </a:p>
      </dsp:txBody>
      <dsp:txXfrm>
        <a:off x="461253" y="1126537"/>
        <a:ext cx="4089091" cy="875683"/>
      </dsp:txXfrm>
    </dsp:sp>
    <dsp:sp modelId="{A9F75032-4EAF-4B65-B363-6A9F1A2839DE}">
      <dsp:nvSpPr>
        <dsp:cNvPr id="0" name=""/>
        <dsp:cNvSpPr/>
      </dsp:nvSpPr>
      <dsp:spPr>
        <a:xfrm>
          <a:off x="861540" y="2198587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3600" b="1" kern="1200" dirty="0">
              <a:sym typeface="Wingdings" panose="05000000000000000000" pitchFamily="2" charset="2"/>
            </a:rPr>
            <a:t>99 معيارًا / مؤشرًا</a:t>
          </a:r>
          <a:endParaRPr lang="el-GR" sz="3600" b="1" kern="1200" dirty="0"/>
        </a:p>
      </dsp:txBody>
      <dsp:txXfrm>
        <a:off x="888784" y="2225831"/>
        <a:ext cx="4095569" cy="875683"/>
      </dsp:txXfrm>
    </dsp:sp>
    <dsp:sp modelId="{F27A5B57-7292-4CD8-8A0B-E3F3F3BC0BC1}">
      <dsp:nvSpPr>
        <dsp:cNvPr id="0" name=""/>
        <dsp:cNvSpPr/>
      </dsp:nvSpPr>
      <dsp:spPr>
        <a:xfrm>
          <a:off x="1295549" y="3297880"/>
          <a:ext cx="5182200" cy="93017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3600" b="1" kern="1200" dirty="0">
              <a:solidFill>
                <a:srgbClr val="159961"/>
              </a:solidFill>
              <a:sym typeface="Wingdings" panose="05000000000000000000" pitchFamily="2" charset="2"/>
            </a:rPr>
            <a:t>10 مؤشرات أداء رئيسية</a:t>
          </a:r>
          <a:endParaRPr lang="el-GR" sz="3600" b="1" kern="1200" dirty="0"/>
        </a:p>
      </dsp:txBody>
      <dsp:txXfrm>
        <a:off x="1322793" y="3325124"/>
        <a:ext cx="4089091" cy="875683"/>
      </dsp:txXfrm>
    </dsp:sp>
    <dsp:sp modelId="{434E513D-64CA-43B8-BCC9-BAAD5E05560D}">
      <dsp:nvSpPr>
        <dsp:cNvPr id="0" name=""/>
        <dsp:cNvSpPr/>
      </dsp:nvSpPr>
      <dsp:spPr>
        <a:xfrm>
          <a:off x="4577588" y="712426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4713625" y="712426"/>
        <a:ext cx="332537" cy="454970"/>
      </dsp:txXfrm>
    </dsp:sp>
    <dsp:sp modelId="{285D345B-1C00-47CD-97F6-62C361FE4B52}">
      <dsp:nvSpPr>
        <dsp:cNvPr id="0" name=""/>
        <dsp:cNvSpPr/>
      </dsp:nvSpPr>
      <dsp:spPr>
        <a:xfrm>
          <a:off x="5011597" y="1811720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5147634" y="1811720"/>
        <a:ext cx="332537" cy="454970"/>
      </dsp:txXfrm>
    </dsp:sp>
    <dsp:sp modelId="{AE015B74-51BC-4EBE-84F8-DC8794F3FC99}">
      <dsp:nvSpPr>
        <dsp:cNvPr id="0" name=""/>
        <dsp:cNvSpPr/>
      </dsp:nvSpPr>
      <dsp:spPr>
        <a:xfrm>
          <a:off x="5439129" y="2911013"/>
          <a:ext cx="604611" cy="60461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700" b="1" kern="1200"/>
        </a:p>
      </dsp:txBody>
      <dsp:txXfrm>
        <a:off x="5575166" y="2911013"/>
        <a:ext cx="332537" cy="454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508DA-D12B-4D19-B344-F0A046FDFC0D}">
      <dsp:nvSpPr>
        <dsp:cNvPr id="0" name=""/>
        <dsp:cNvSpPr/>
      </dsp:nvSpPr>
      <dsp:spPr>
        <a:xfrm>
          <a:off x="0" y="39703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79903-4688-4923-ADA6-2ECD20233828}">
      <dsp:nvSpPr>
        <dsp:cNvPr id="0" name=""/>
        <dsp:cNvSpPr/>
      </dsp:nvSpPr>
      <dsp:spPr>
        <a:xfrm>
          <a:off x="399884" y="42129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1600" b="1" kern="1200" dirty="0">
              <a:latin typeface="+mn-lt"/>
              <a:ea typeface="Verdana" panose="020B0604030504040204" pitchFamily="34" charset="0"/>
            </a:rPr>
            <a:t>التوصيف: </a:t>
          </a:r>
          <a:r>
            <a:rPr lang="ar" sz="1600" b="0" kern="1200" dirty="0">
              <a:latin typeface="+mn-lt"/>
              <a:ea typeface="Verdana" panose="020B0604030504040204" pitchFamily="34" charset="0"/>
            </a:rPr>
            <a:t>يتم قياس أداء الجوار من خلال المؤشرات المرتبطة بكل معيار</a:t>
          </a:r>
          <a:endParaRPr lang="it-IT" sz="1600" b="0" kern="1200" dirty="0">
            <a:latin typeface="+mn-lt"/>
            <a:ea typeface="Verdana" panose="020B0604030504040204" pitchFamily="34" charset="0"/>
          </a:endParaRPr>
        </a:p>
      </dsp:txBody>
      <dsp:txXfrm>
        <a:off x="433028" y="75273"/>
        <a:ext cx="7071255" cy="612672"/>
      </dsp:txXfrm>
    </dsp:sp>
    <dsp:sp modelId="{4F7E118D-1388-4B3A-8D24-8F0C82C47D44}">
      <dsp:nvSpPr>
        <dsp:cNvPr id="0" name=""/>
        <dsp:cNvSpPr/>
      </dsp:nvSpPr>
      <dsp:spPr>
        <a:xfrm>
          <a:off x="0" y="190764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497B0-34DD-463F-9B8F-E32BF70635C7}">
      <dsp:nvSpPr>
        <dsp:cNvPr id="0" name=""/>
        <dsp:cNvSpPr/>
      </dsp:nvSpPr>
      <dsp:spPr>
        <a:xfrm>
          <a:off x="399884" y="1085409"/>
          <a:ext cx="7110447" cy="1161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JO" sz="1600" b="1" kern="1200" dirty="0">
              <a:latin typeface="+mn-lt"/>
              <a:ea typeface="Verdana" panose="020B0604030504040204" pitchFamily="34" charset="0"/>
            </a:rPr>
            <a:t>التسوية</a:t>
          </a:r>
          <a:r>
            <a:rPr lang="ar" sz="1600" b="1" kern="1200" dirty="0">
              <a:latin typeface="+mn-lt"/>
              <a:ea typeface="Verdana" panose="020B0604030504040204" pitchFamily="34" charset="0"/>
            </a:rPr>
            <a:t> 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: يتم تحديد أبعاد قيم المؤشرات وإعادة قياسها في فترة زمنية مناسبة ، تسمى الفاصل الزمني للتطبيع. يتكون التطبيع من تخصيص درجة لقيمة المؤشر.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56594" y="1142119"/>
        <a:ext cx="6997027" cy="1048294"/>
      </dsp:txXfrm>
    </dsp:sp>
    <dsp:sp modelId="{1FFC0AAC-1F2D-4D0C-947C-018882CCEB52}">
      <dsp:nvSpPr>
        <dsp:cNvPr id="0" name=""/>
        <dsp:cNvSpPr/>
      </dsp:nvSpPr>
      <dsp:spPr>
        <a:xfrm>
          <a:off x="0" y="2950923"/>
          <a:ext cx="7997687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AC9C2-881D-48F2-8614-0D58EA53C147}">
      <dsp:nvSpPr>
        <dsp:cNvPr id="0" name=""/>
        <dsp:cNvSpPr/>
      </dsp:nvSpPr>
      <dsp:spPr>
        <a:xfrm>
          <a:off x="399884" y="2611443"/>
          <a:ext cx="7137543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605" tIns="0" rIns="2116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" sz="1600" b="1" kern="1200" dirty="0">
              <a:latin typeface="+mn-lt"/>
              <a:ea typeface="Verdana" panose="020B0604030504040204" pitchFamily="34" charset="0"/>
            </a:rPr>
            <a:t>التجميع </a:t>
          </a:r>
          <a:r>
            <a:rPr lang="ar" sz="1600" kern="1200" dirty="0">
              <a:latin typeface="+mn-lt"/>
              <a:ea typeface="Verdana" panose="020B0604030504040204" pitchFamily="34" charset="0"/>
            </a:rPr>
            <a:t>: يتم الجمع بين الدرجات المعيارية من خلال مبالغ مرجحة لإنتاج درجة الاستدامة النهائية .</a:t>
          </a:r>
          <a:endParaRPr lang="it-IT" sz="1600" kern="1200" dirty="0">
            <a:latin typeface="+mn-lt"/>
            <a:ea typeface="Verdana" panose="020B0604030504040204" pitchFamily="34" charset="0"/>
          </a:endParaRPr>
        </a:p>
      </dsp:txBody>
      <dsp:txXfrm>
        <a:off x="433028" y="2644587"/>
        <a:ext cx="7071255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08.04.2023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"/>
              <a:t>Textmasterformat bearbeiten</a:t>
            </a:r>
          </a:p>
          <a:p>
            <a:pPr lvl="1"/>
            <a:r>
              <a:rPr lang="ar"/>
              <a:t>زويت ابيني</a:t>
            </a:r>
          </a:p>
          <a:p>
            <a:pPr lvl="2"/>
            <a:r>
              <a:rPr lang="ar"/>
              <a:t>دريت إبيني</a:t>
            </a:r>
          </a:p>
          <a:p>
            <a:pPr lvl="3"/>
            <a:r>
              <a:rPr lang="ar"/>
              <a:t>فيرتي إبيني</a:t>
            </a:r>
          </a:p>
          <a:p>
            <a:pPr lvl="4"/>
            <a:r>
              <a:rPr lang="ar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WP5 - ACTIVITY 5.1: SUSTAINABLE MED CITIES TRAINING SYSTEM</a:t>
            </a:r>
            <a:r>
              <a:rPr kumimoji="0" lang="it-IT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32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SMC </a:t>
            </a:r>
            <a:r>
              <a:rPr kumimoji="0" lang="en-US" sz="29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SCTool</a:t>
            </a:r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City Scale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كود KPI </a:t>
            </a:r>
            <a:r>
              <a:rPr lang="a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a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اسم KPI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1200" dirty="0"/>
              <a:t>وحدة التدريب 5 </a:t>
            </a:r>
            <a:br>
              <a:rPr lang="it-IT" sz="1200" dirty="0"/>
            </a:br>
            <a:r>
              <a:rPr lang="ar" sz="1200" dirty="0"/>
              <a:t>معايير تقييم SCTOOL - CITY</a:t>
            </a:r>
            <a:r>
              <a:rPr lang="ar" sz="1200" baseline="0" dirty="0"/>
              <a:t> </a:t>
            </a:r>
            <a:r>
              <a:rPr lang="ar" sz="1200" dirty="0"/>
              <a:t>حجم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altLang="it-IT" sz="1100" b="0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نظام تدريب المدن المتوسطة المستدامة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ar"/>
              <a:t>#</a:t>
            </a:r>
            <a:fld id="{243FB592-B9A9-49AA-A86F-4031F7B978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>
          <a:xfrm>
            <a:off x="230517" y="3275195"/>
            <a:ext cx="6516598" cy="25202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ar" sz="3600" dirty="0">
                <a:solidFill>
                  <a:srgbClr val="0070C0"/>
                </a:solidFill>
              </a:rPr>
              <a:t>وحدة التدريب 5</a:t>
            </a:r>
            <a:endParaRPr lang="en-US" sz="3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" dirty="0"/>
              <a:t>حساب التقييم</a:t>
            </a:r>
          </a:p>
          <a:p>
            <a:pPr marL="0" indent="0">
              <a:buNone/>
            </a:pPr>
            <a:r>
              <a:rPr lang="ar-JO" dirty="0"/>
              <a:t>لم</a:t>
            </a:r>
            <a:r>
              <a:rPr lang="ar" dirty="0"/>
              <a:t>عايير</a:t>
            </a:r>
          </a:p>
          <a:p>
            <a:pPr marL="0" indent="0">
              <a:buNone/>
            </a:pPr>
            <a:r>
              <a:rPr lang="ar-JO" dirty="0"/>
              <a:t>أداة المدينة المستدامة – معيار المدينة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agono 10">
            <a:extLst>
              <a:ext uri="{FF2B5EF4-FFF2-40B4-BE49-F238E27FC236}">
                <a16:creationId xmlns:a16="http://schemas.microsoft.com/office/drawing/2014/main" id="{E7955BBD-BE80-4B29-B170-35E8E2616631}"/>
              </a:ext>
            </a:extLst>
          </p:cNvPr>
          <p:cNvSpPr/>
          <p:nvPr/>
        </p:nvSpPr>
        <p:spPr>
          <a:xfrm>
            <a:off x="5686426" y="46283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Esagono 7">
            <a:extLst>
              <a:ext uri="{FF2B5EF4-FFF2-40B4-BE49-F238E27FC236}">
                <a16:creationId xmlns:a16="http://schemas.microsoft.com/office/drawing/2014/main" id="{B28B9647-0179-4B9A-B92C-698F4328A7E9}"/>
              </a:ext>
            </a:extLst>
          </p:cNvPr>
          <p:cNvSpPr/>
          <p:nvPr/>
        </p:nvSpPr>
        <p:spPr>
          <a:xfrm>
            <a:off x="2960159" y="3239768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Esagono 24">
            <a:extLst>
              <a:ext uri="{FF2B5EF4-FFF2-40B4-BE49-F238E27FC236}">
                <a16:creationId xmlns:a16="http://schemas.microsoft.com/office/drawing/2014/main" id="{9BD3EAC8-CE30-44EC-8652-B568FEC835F1}"/>
              </a:ext>
            </a:extLst>
          </p:cNvPr>
          <p:cNvSpPr/>
          <p:nvPr/>
        </p:nvSpPr>
        <p:spPr>
          <a:xfrm>
            <a:off x="216959" y="1885101"/>
            <a:ext cx="3213100" cy="1187227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8">
            <a:extLst>
              <a:ext uri="{FF2B5EF4-FFF2-40B4-BE49-F238E27FC236}">
                <a16:creationId xmlns:a16="http://schemas.microsoft.com/office/drawing/2014/main" id="{2E88ABD7-11F3-4DA8-853D-1672287964E7}"/>
              </a:ext>
            </a:extLst>
          </p:cNvPr>
          <p:cNvSpPr txBox="1"/>
          <p:nvPr/>
        </p:nvSpPr>
        <p:spPr>
          <a:xfrm>
            <a:off x="233892" y="2132439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HIB - العالي هو الأفضل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كلما ارتفعت قيمة المؤشر ، كان مستوى الأداء أفضل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C620E87-0283-440A-9CA5-6B7C50AA1FE4}"/>
              </a:ext>
            </a:extLst>
          </p:cNvPr>
          <p:cNvSpPr txBox="1"/>
          <p:nvPr/>
        </p:nvSpPr>
        <p:spPr>
          <a:xfrm>
            <a:off x="2977092" y="348710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LIB - الأقل هو الأفضل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كلما انخفضت قيمة المؤشر ، كان مستوى الأداء أفضل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F860600B-2A43-42C3-9B8B-A593B0E4514C}"/>
              </a:ext>
            </a:extLst>
          </p:cNvPr>
          <p:cNvSpPr txBox="1"/>
          <p:nvPr/>
        </p:nvSpPr>
        <p:spPr>
          <a:xfrm>
            <a:off x="5703359" y="4723236"/>
            <a:ext cx="3213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نوعي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قيم منفصلة تصف أداء المؤشر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2800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3 أنواع رئيسية من المعايير / المؤشرات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6391275" y="1680180"/>
            <a:ext cx="714375" cy="2746815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7231341" y="2868921"/>
            <a:ext cx="1521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كمي</a:t>
            </a:r>
            <a:endParaRPr lang="el-GR" sz="2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DAF1E1-8E6B-4B8D-8406-DC90A4D6DBE9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79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D4DA11F-D96F-465F-A8D8-98E7F21E59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"/>
          <a:stretch/>
        </p:blipFill>
        <p:spPr bwMode="auto">
          <a:xfrm>
            <a:off x="3055693" y="1710871"/>
            <a:ext cx="5800969" cy="44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4284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dirty="0">
                <a:ea typeface="Verdana" panose="020B0604030504040204" pitchFamily="34" charset="0"/>
                <a:cs typeface="Verdana" panose="020B0604030504040204" pitchFamily="34" charset="0"/>
              </a:rPr>
              <a:t>زيادة الوظائف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296" y="4776850"/>
            <a:ext cx="301781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i="1" dirty="0"/>
              <a:t>مثال </a:t>
            </a:r>
            <a:r>
              <a:rPr lang="ar" i="1" dirty="0"/>
              <a:t>:</a:t>
            </a:r>
            <a:endParaRPr lang="el-GR" i="1" dirty="0"/>
          </a:p>
          <a:p>
            <a:pPr algn="r" rtl="1"/>
            <a:r>
              <a:rPr lang="ar" sz="1400" i="1" dirty="0"/>
              <a:t>حصة الطاقة المتجددة (٪)</a:t>
            </a:r>
          </a:p>
          <a:p>
            <a:r>
              <a:rPr lang="ar" sz="1400" i="1" dirty="0"/>
              <a:t>طول مسارات الدراجات ( م / ساكن )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138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 : HIB - العالي هو الأفضل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DA1FCE-649E-4748-94E1-288112E5EB27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03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569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الكمية: HIB - العالي هو الأفضل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المعيار * (الحد الأدنى للأداء المقبول وأفضل الممارسات)</a:t>
            </a:r>
          </a:p>
        </p:txBody>
      </p:sp>
      <p:grpSp>
        <p:nvGrpSpPr>
          <p:cNvPr id="8" name="Gruppo 2">
            <a:extLst>
              <a:ext uri="{FF2B5EF4-FFF2-40B4-BE49-F238E27FC236}">
                <a16:creationId xmlns:a16="http://schemas.microsoft.com/office/drawing/2014/main" id="{BFA4FB7F-5778-4199-9C2C-6919EFFA9916}"/>
              </a:ext>
            </a:extLst>
          </p:cNvPr>
          <p:cNvGrpSpPr/>
          <p:nvPr/>
        </p:nvGrpSpPr>
        <p:grpSpPr>
          <a:xfrm>
            <a:off x="2884556" y="1543051"/>
            <a:ext cx="6068944" cy="4705350"/>
            <a:chOff x="1377156" y="706927"/>
            <a:chExt cx="6389687" cy="49257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23AAF6-0916-4900-8121-852637FED2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98"/>
            <a:stretch/>
          </p:blipFill>
          <p:spPr bwMode="auto">
            <a:xfrm>
              <a:off x="1377156" y="706927"/>
              <a:ext cx="6389687" cy="4925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24236186-55E2-4A34-AF83-569A67BD67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4038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6E50E22D-A4A1-48EF-A8F0-A682264A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4181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e 10">
              <a:extLst>
                <a:ext uri="{FF2B5EF4-FFF2-40B4-BE49-F238E27FC236}">
                  <a16:creationId xmlns:a16="http://schemas.microsoft.com/office/drawing/2014/main" id="{395FD537-5DBD-42B1-8605-8E292DE2B6A7}"/>
                </a:ext>
              </a:extLst>
            </p:cNvPr>
            <p:cNvSpPr/>
            <p:nvPr/>
          </p:nvSpPr>
          <p:spPr bwMode="auto">
            <a:xfrm>
              <a:off x="3423443" y="42738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3" name="Ovale 14">
              <a:extLst>
                <a:ext uri="{FF2B5EF4-FFF2-40B4-BE49-F238E27FC236}">
                  <a16:creationId xmlns:a16="http://schemas.microsoft.com/office/drawing/2014/main" id="{C1BA861B-54B8-495E-89FA-EA70277BC1F9}"/>
                </a:ext>
              </a:extLst>
            </p:cNvPr>
            <p:cNvSpPr/>
            <p:nvPr/>
          </p:nvSpPr>
          <p:spPr bwMode="auto">
            <a:xfrm>
              <a:off x="6387306" y="10035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4" name="Ovale 10">
              <a:extLst>
                <a:ext uri="{FF2B5EF4-FFF2-40B4-BE49-F238E27FC236}">
                  <a16:creationId xmlns:a16="http://schemas.microsoft.com/office/drawing/2014/main" id="{5360EE52-0CF5-4F0E-A624-4560203B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33038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5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قيمة المؤشر</a:t>
            </a: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يتم تحديد المعيار القياسي وفقًا للقوانين / اللوائح والمعايير الفنية وبيانات الإحصاء والأداء النموذجي والمحاكاة والنمذجة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0CB232A-E5BD-48EB-9F46-BABE92FDBFC9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0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587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الكمية: HIB - العالي هو الأفضل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uppo 18">
            <a:extLst>
              <a:ext uri="{FF2B5EF4-FFF2-40B4-BE49-F238E27FC236}">
                <a16:creationId xmlns:a16="http://schemas.microsoft.com/office/drawing/2014/main" id="{5BE854A6-7BE5-4821-9B6B-D172C1773A39}"/>
              </a:ext>
            </a:extLst>
          </p:cNvPr>
          <p:cNvGrpSpPr/>
          <p:nvPr/>
        </p:nvGrpSpPr>
        <p:grpSpPr>
          <a:xfrm>
            <a:off x="354557" y="1693407"/>
            <a:ext cx="3040321" cy="2592102"/>
            <a:chOff x="1377156" y="162195"/>
            <a:chExt cx="6389687" cy="5114925"/>
          </a:xfrm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2DB46029-0140-4D84-B577-D7D90CEEB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156" y="162195"/>
              <a:ext cx="6389687" cy="511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10">
              <a:extLst>
                <a:ext uri="{FF2B5EF4-FFF2-40B4-BE49-F238E27FC236}">
                  <a16:creationId xmlns:a16="http://schemas.microsoft.com/office/drawing/2014/main" id="{92AA8728-045F-49B2-90A5-DF4586373B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9443" y="3048270"/>
              <a:ext cx="0" cy="1978025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Line 11">
              <a:extLst>
                <a:ext uri="{FF2B5EF4-FFF2-40B4-BE49-F238E27FC236}">
                  <a16:creationId xmlns:a16="http://schemas.microsoft.com/office/drawing/2014/main" id="{A757F7C3-573A-4874-8609-3E452D08A9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8318" y="3062557"/>
              <a:ext cx="2611438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le 22">
              <a:extLst>
                <a:ext uri="{FF2B5EF4-FFF2-40B4-BE49-F238E27FC236}">
                  <a16:creationId xmlns:a16="http://schemas.microsoft.com/office/drawing/2014/main" id="{0BB79F7B-0684-4770-AD02-FBA1ADB13195}"/>
                </a:ext>
              </a:extLst>
            </p:cNvPr>
            <p:cNvSpPr/>
            <p:nvPr/>
          </p:nvSpPr>
          <p:spPr bwMode="auto">
            <a:xfrm>
              <a:off x="3423443" y="391822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3" name="Ovale 23">
              <a:extLst>
                <a:ext uri="{FF2B5EF4-FFF2-40B4-BE49-F238E27FC236}">
                  <a16:creationId xmlns:a16="http://schemas.microsoft.com/office/drawing/2014/main" id="{1739971F-9666-4E1D-A9E4-BD5970179940}"/>
                </a:ext>
              </a:extLst>
            </p:cNvPr>
            <p:cNvSpPr/>
            <p:nvPr/>
          </p:nvSpPr>
          <p:spPr bwMode="auto">
            <a:xfrm>
              <a:off x="6387306" y="647970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4" name="Ovale 10">
              <a:extLst>
                <a:ext uri="{FF2B5EF4-FFF2-40B4-BE49-F238E27FC236}">
                  <a16:creationId xmlns:a16="http://schemas.microsoft.com/office/drawing/2014/main" id="{11D80D81-374E-479B-A1B3-85B40732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556" y="2948257"/>
              <a:ext cx="193675" cy="193675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2957154" y="1449338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للنتيجة الطبيعية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للنتيجة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الطبيعية 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76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= - 1</a:t>
            </a:r>
          </a:p>
          <a:p>
            <a:pPr algn="r" rtl="1"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&gt;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= 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فإن الدرجة العادية =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= 0 + (V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/>
            <a:r>
              <a:rPr lang="ar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 في حالة عدم توفر المعايير ، يتم حسابها بدءًا من بعض القيم المرجعية (يتم ربط درجتين مقيدتين بقيمتين ويتم استرداد المعايير من خلال الاستقراء الخطي 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E2BAA5A-4BB3-4E9C-86A8-E0B1CDE68951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84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4382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الكمية: HIB - العالي هو الأفضل</a:t>
            </a:r>
          </a:p>
          <a:p>
            <a:pPr algn="r" rtl="1"/>
            <a:r>
              <a:rPr lang="ar" sz="2400" b="1" dirty="0" err="1"/>
              <a:t>مثال على 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751" y="2116790"/>
            <a:ext cx="4791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b="1" i="1" dirty="0"/>
              <a:t>مؤشر</a:t>
            </a:r>
          </a:p>
          <a:p>
            <a:pPr algn="r" rtl="1"/>
            <a:r>
              <a:rPr lang="ar" sz="2000" i="1" dirty="0"/>
              <a:t>حصة الطاقات المتجددة من إجمالي الاستهلاك النهائي للطاقة الحرارية للمباني (٪)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870325" y="3806217"/>
            <a:ext cx="2638424" cy="2199402"/>
            <a:chOff x="5888037" y="4063392"/>
            <a:chExt cx="2638424" cy="2199402"/>
          </a:xfrm>
        </p:grpSpPr>
        <p:pic>
          <p:nvPicPr>
            <p:cNvPr id="17" name="Immagine 27">
              <a:extLst>
                <a:ext uri="{FF2B5EF4-FFF2-40B4-BE49-F238E27FC236}">
                  <a16:creationId xmlns:a16="http://schemas.microsoft.com/office/drawing/2014/main" id="{A539746D-F22B-4A2E-B6D5-A7FC1927B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1971" t="39116"/>
            <a:stretch/>
          </p:blipFill>
          <p:spPr>
            <a:xfrm>
              <a:off x="5988998" y="4063392"/>
              <a:ext cx="2436503" cy="21994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>
              <a:off x="5888037" y="4510410"/>
              <a:ext cx="2638424" cy="4282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151800"/>
              </p:ext>
            </p:extLst>
          </p:nvPr>
        </p:nvGraphicFramePr>
        <p:xfrm>
          <a:off x="368634" y="3715058"/>
          <a:ext cx="5235131" cy="19202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الاستهلاك السنوي النهائي للطاقة الحرارية لجميع مباني الحي ( </a:t>
                      </a:r>
                      <a:r>
                        <a:rPr lang="ar" b="0" dirty="0" err="1">
                          <a:latin typeface="+mn-lt"/>
                        </a:rPr>
                        <a:t>جيجاوات ساعة </a:t>
                      </a:r>
                      <a:r>
                        <a:rPr lang="ar" b="0" dirty="0">
                          <a:latin typeface="+mn-lt"/>
                        </a:rPr>
                        <a:t>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dirty="0"/>
                        <a:t>12.3</a:t>
                      </a:r>
                      <a:endParaRPr lang="el-GR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الطاقة الحرارية النهائية السنوية المتولدة من </a:t>
                      </a:r>
                      <a:r>
                        <a:rPr lang="ar" b="0" baseline="0" dirty="0">
                          <a:latin typeface="+mn-lt"/>
                        </a:rPr>
                        <a:t>مصادر متجددة </a:t>
                      </a:r>
                      <a:r>
                        <a:rPr lang="ar" b="0" dirty="0">
                          <a:latin typeface="+mn-lt"/>
                        </a:rPr>
                        <a:t>في الحي ( </a:t>
                      </a:r>
                      <a:r>
                        <a:rPr lang="ar" b="0" dirty="0" err="1">
                          <a:latin typeface="+mn-lt"/>
                        </a:rPr>
                        <a:t>جيجاوات ساعة </a:t>
                      </a:r>
                      <a:r>
                        <a:rPr lang="ar" b="0" dirty="0">
                          <a:latin typeface="+mn-lt"/>
                        </a:rPr>
                        <a:t>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b="1" dirty="0"/>
                        <a:t>0.42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800" i="1" dirty="0"/>
                        <a:t>حصة الطاقات المتجددة من إجمالي الاستهلاك النهائي للطاقة الحرارية للمباني (٪)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b="1" dirty="0"/>
                        <a:t>3.4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8200" y="1336005"/>
            <a:ext cx="4294749" cy="23385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مراجعة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9E5462-AA08-47F6-BEE2-8DFE13A88D34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3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43363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810273E7-1164-4DB2-B459-545FEA2FA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693" y="1468658"/>
            <a:ext cx="5885634" cy="472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13">
            <a:extLst>
              <a:ext uri="{FF2B5EF4-FFF2-40B4-BE49-F238E27FC236}">
                <a16:creationId xmlns:a16="http://schemas.microsoft.com/office/drawing/2014/main" id="{53D347D6-A0BA-409A-B718-0A1EB7FF0B32}"/>
              </a:ext>
            </a:extLst>
          </p:cNvPr>
          <p:cNvSpPr txBox="1"/>
          <p:nvPr/>
        </p:nvSpPr>
        <p:spPr>
          <a:xfrm>
            <a:off x="287338" y="3352284"/>
            <a:ext cx="268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" dirty="0">
                <a:ea typeface="Verdana" panose="020B0604030504040204" pitchFamily="34" charset="0"/>
                <a:cs typeface="Verdana" panose="020B0604030504040204" pitchFamily="34" charset="0"/>
              </a:rPr>
              <a:t>تقليل الوظائف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016370" y="1236921"/>
            <a:ext cx="3311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الكمية: LIB - الأقل هو الأفضل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16370" y="4776850"/>
            <a:ext cx="19062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" b="1" i="1" dirty="0"/>
              <a:t>مثال </a:t>
            </a:r>
            <a:r>
              <a:rPr lang="ar" i="1" dirty="0"/>
              <a:t>:</a:t>
            </a:r>
            <a:endParaRPr lang="el-GR" i="1" dirty="0"/>
          </a:p>
          <a:p>
            <a:pPr algn="r" rtl="1"/>
            <a:r>
              <a:rPr lang="ar" sz="1400" i="1" dirty="0"/>
              <a:t> استهلاك الطاقة الحرارية لـ</a:t>
            </a:r>
          </a:p>
          <a:p>
            <a:pPr algn="r" rtl="1"/>
            <a:r>
              <a:rPr lang="ar" sz="1400" i="1" dirty="0"/>
              <a:t> عمليات البناء (kWh / m </a:t>
            </a:r>
            <a:r>
              <a:rPr lang="ar" sz="1400" i="1" baseline="30000" dirty="0"/>
              <a:t>2 </a:t>
            </a:r>
            <a:r>
              <a:rPr lang="ar" sz="1400" i="1" dirty="0"/>
              <a:t>)</a:t>
            </a:r>
          </a:p>
          <a:p>
            <a:pPr algn="r" rtl="1"/>
            <a:r>
              <a:rPr lang="ar" sz="1400" i="1" dirty="0"/>
              <a:t>معدل البطالة (٪)</a:t>
            </a:r>
            <a:endParaRPr lang="el-GR" sz="14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188944-34F6-48AD-A899-6D273C2D5097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00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grpSp>
        <p:nvGrpSpPr>
          <p:cNvPr id="9" name="Gruppo 3">
            <a:extLst>
              <a:ext uri="{FF2B5EF4-FFF2-40B4-BE49-F238E27FC236}">
                <a16:creationId xmlns:a16="http://schemas.microsoft.com/office/drawing/2014/main" id="{3265053C-5BDA-4B39-B727-3E7DA3AF18A4}"/>
              </a:ext>
            </a:extLst>
          </p:cNvPr>
          <p:cNvGrpSpPr/>
          <p:nvPr/>
        </p:nvGrpSpPr>
        <p:grpSpPr>
          <a:xfrm>
            <a:off x="3022636" y="1291021"/>
            <a:ext cx="6078671" cy="4971700"/>
            <a:chOff x="2218370" y="1412167"/>
            <a:chExt cx="6744857" cy="5150827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8FCCFBD-636B-4363-9DE9-09A86DDF99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A97FCD2C-416D-41BE-A085-4639574D0E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2" name="Line 11">
              <a:extLst>
                <a:ext uri="{FF2B5EF4-FFF2-40B4-BE49-F238E27FC236}">
                  <a16:creationId xmlns:a16="http://schemas.microsoft.com/office/drawing/2014/main" id="{21D23086-F7F7-47F1-8CBA-9ABD85C6D0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3" name="Ovale 10">
              <a:extLst>
                <a:ext uri="{FF2B5EF4-FFF2-40B4-BE49-F238E27FC236}">
                  <a16:creationId xmlns:a16="http://schemas.microsoft.com/office/drawing/2014/main" id="{42D2DF49-C23F-49DB-B887-459A753E7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14" name="Ovale 23">
              <a:extLst>
                <a:ext uri="{FF2B5EF4-FFF2-40B4-BE49-F238E27FC236}">
                  <a16:creationId xmlns:a16="http://schemas.microsoft.com/office/drawing/2014/main" id="{38F3E736-42A4-4AF9-BD59-0CF09CEC7B7C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5" name="Ovale 24">
              <a:extLst>
                <a:ext uri="{FF2B5EF4-FFF2-40B4-BE49-F238E27FC236}">
                  <a16:creationId xmlns:a16="http://schemas.microsoft.com/office/drawing/2014/main" id="{94FF193C-F481-4DF7-922C-7F19F51D5521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16" name="Ovale 5">
            <a:extLst>
              <a:ext uri="{FF2B5EF4-FFF2-40B4-BE49-F238E27FC236}">
                <a16:creationId xmlns:a16="http://schemas.microsoft.com/office/drawing/2014/main" id="{F2094BD0-6824-4C7D-AAD9-FFF2631297EB}"/>
              </a:ext>
            </a:extLst>
          </p:cNvPr>
          <p:cNvSpPr/>
          <p:nvPr/>
        </p:nvSpPr>
        <p:spPr bwMode="auto">
          <a:xfrm>
            <a:off x="287304" y="2106036"/>
            <a:ext cx="193675" cy="193675"/>
          </a:xfrm>
          <a:prstGeom prst="ellipse">
            <a:avLst/>
          </a:prstGeom>
          <a:solidFill>
            <a:srgbClr val="66FF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64654942-10F0-47B0-91CA-2519E1364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67" y="2020311"/>
            <a:ext cx="23622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المعيار * (الحد الأدنى للأداء المقبول وأفضل الممارسات)</a:t>
            </a:r>
          </a:p>
        </p:txBody>
      </p:sp>
      <p:sp>
        <p:nvSpPr>
          <p:cNvPr id="18" name="Ovale 10">
            <a:extLst>
              <a:ext uri="{FF2B5EF4-FFF2-40B4-BE49-F238E27FC236}">
                <a16:creationId xmlns:a16="http://schemas.microsoft.com/office/drawing/2014/main" id="{7051CE63-4A0E-46B3-92B9-83CF0B7B5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32" y="3583196"/>
            <a:ext cx="193675" cy="193675"/>
          </a:xfrm>
          <a:prstGeom prst="ellipse">
            <a:avLst/>
          </a:prstGeom>
          <a:solidFill>
            <a:srgbClr val="2E9A67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89" y="3495598"/>
            <a:ext cx="1737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قيمة المؤشر</a:t>
            </a:r>
          </a:p>
        </p:txBody>
      </p:sp>
      <p:sp>
        <p:nvSpPr>
          <p:cNvPr id="19" name="CasellaDiTesto 9">
            <a:extLst>
              <a:ext uri="{FF2B5EF4-FFF2-40B4-BE49-F238E27FC236}">
                <a16:creationId xmlns:a16="http://schemas.microsoft.com/office/drawing/2014/main" id="{6CC362E1-947E-4238-B63C-02A89ED1F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04" y="4134484"/>
            <a:ext cx="25593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rPr>
              <a:t>* يتم تحديد المعيار القياسي وفقًا للقوانين / اللوائح والمعايير الفنية وبيانات الإحصاء والأداء النموذجي والمحاكاة والنمذجة</a:t>
            </a:r>
          </a:p>
        </p:txBody>
      </p:sp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0" y="1226753"/>
            <a:ext cx="3325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 : LIB - الأقل هو الأفضل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224E9EF-CD58-4A74-A71A-399D5BD50E1A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7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44582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25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3145991" y="1360879"/>
            <a:ext cx="5690277" cy="1478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للنتيجة الطبيعية = 0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 للنتيجة </a:t>
            </a:r>
            <a:r>
              <a:rPr lang="ar" altLang="it-IT" sz="2200" b="1" dirty="0">
                <a:ea typeface="Verdana" panose="020B0604030504040204" pitchFamily="34" charset="0"/>
                <a:cs typeface="Verdana" panose="020B0604030504040204" pitchFamily="34" charset="0"/>
              </a:rPr>
              <a:t>الطبيعية = 5</a:t>
            </a:r>
            <a:endParaRPr lang="it-IT" altLang="it-IT" sz="22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it-IT" altLang="it-IT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ar" altLang="it-IT" sz="2200" baseline="-25000" dirty="0"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ea typeface="Verdana" panose="020B0604030504040204" pitchFamily="34" charset="0"/>
                <a:cs typeface="Verdana" panose="020B0604030504040204" pitchFamily="34" charset="0"/>
              </a:rPr>
              <a:t>= قيمة المؤشر</a:t>
            </a:r>
          </a:p>
        </p:txBody>
      </p:sp>
      <p:sp>
        <p:nvSpPr>
          <p:cNvPr id="26" name="CasellaDiTesto 12">
            <a:extLst>
              <a:ext uri="{FF2B5EF4-FFF2-40B4-BE49-F238E27FC236}">
                <a16:creationId xmlns:a16="http://schemas.microsoft.com/office/drawing/2014/main" id="{3AFDF056-485A-4686-BF1D-8270723C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1" y="3343684"/>
            <a:ext cx="8469822" cy="176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= 5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&gt;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فإن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= -1</a:t>
            </a:r>
            <a:endParaRPr lang="it-IT" altLang="it-IT" sz="22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 eaLnBrk="1" hangingPunct="1"/>
            <a:endParaRPr lang="it-IT" altLang="it-IT" sz="10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/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إذا كانت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&lt;= 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، </a:t>
            </a:r>
            <a:r>
              <a:rPr lang="ar" altLang="it-IT" sz="22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فإن الدرجة العادية =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+ (V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 x ((5-0) / (V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-V </a:t>
            </a:r>
            <a:r>
              <a:rPr lang="ar" altLang="it-IT" sz="2200" baseline="-250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ar" altLang="it-IT" sz="22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it-IT" altLang="it-IT" sz="2200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CasellaDiTesto 12">
            <a:extLst>
              <a:ext uri="{FF2B5EF4-FFF2-40B4-BE49-F238E27FC236}">
                <a16:creationId xmlns:a16="http://schemas.microsoft.com/office/drawing/2014/main" id="{30E00BC3-A7C4-462D-8AC7-4D90F8AA2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5104753"/>
            <a:ext cx="8782454" cy="53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96" tIns="52098" rIns="104196" bIns="52098">
            <a:spAutoFit/>
          </a:bodyPr>
          <a:lstStyle>
            <a:lvl1pPr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846138" indent="-325438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301750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8240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344738" indent="-260350" defTabSz="10414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8019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32591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7163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4173538" indent="-260350" defTabSz="1041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rtl="1" eaLnBrk="1" hangingPunct="1"/>
            <a:r>
              <a:rPr lang="ar" altLang="it-IT" sz="140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** في حالة عدم توفر المعايير ، يتم حسابها بدءًا من بعض القيم المرجعية (يتم ربط درجتين مقيدتين بقيمتين ويتم استرداد المعايير من خلال الاستقراء الخطي )</a:t>
            </a:r>
          </a:p>
        </p:txBody>
      </p:sp>
      <p:sp>
        <p:nvSpPr>
          <p:cNvPr id="16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-3769441" y="4038996"/>
            <a:ext cx="5732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الكمية: LIB - الأقل هو الأفضل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uppo 13">
            <a:extLst>
              <a:ext uri="{FF2B5EF4-FFF2-40B4-BE49-F238E27FC236}">
                <a16:creationId xmlns:a16="http://schemas.microsoft.com/office/drawing/2014/main" id="{E979E204-697F-4FA9-AA7E-88A809C26C21}"/>
              </a:ext>
            </a:extLst>
          </p:cNvPr>
          <p:cNvGrpSpPr/>
          <p:nvPr/>
        </p:nvGrpSpPr>
        <p:grpSpPr>
          <a:xfrm>
            <a:off x="215901" y="1360878"/>
            <a:ext cx="3205829" cy="2479601"/>
            <a:chOff x="2218370" y="1412167"/>
            <a:chExt cx="6744857" cy="5150827"/>
          </a:xfrm>
        </p:grpSpPr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E63ECDE3-60ED-4854-8639-983FEB762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370" y="1412167"/>
              <a:ext cx="6744857" cy="515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51342" y="3763756"/>
              <a:ext cx="0" cy="2424763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it-IT" dirty="0"/>
            </a:p>
          </p:txBody>
        </p:sp>
        <p:sp>
          <p:nvSpPr>
            <p:cNvPr id="30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80366" y="3694887"/>
              <a:ext cx="2757629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pPr algn="r" rtl="1"/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0821" y="3567193"/>
              <a:ext cx="203737" cy="192259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r" rtl="1"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Ovale 28">
              <a:extLst>
                <a:ext uri="{FF2B5EF4-FFF2-40B4-BE49-F238E27FC236}">
                  <a16:creationId xmlns:a16="http://schemas.microsoft.com/office/drawing/2014/main" id="{25B077D7-E62F-47EB-8418-76CADDE73860}"/>
                </a:ext>
              </a:extLst>
            </p:cNvPr>
            <p:cNvSpPr/>
            <p:nvPr/>
          </p:nvSpPr>
          <p:spPr bwMode="auto">
            <a:xfrm>
              <a:off x="6864239" y="508084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r" defTabSz="914400" rtl="1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3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3809976" y="1848629"/>
              <a:ext cx="193675" cy="193675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r" defTabSz="914400" rtl="1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19365BA-A2C4-4936-B7A7-04928A624C72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2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4612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3958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/>
              <a:t>الكمية: 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LIB - الأقل هو الأفضل</a:t>
            </a:r>
          </a:p>
          <a:p>
            <a:pPr algn="r" rtl="1"/>
            <a:r>
              <a:rPr lang="ar" sz="2400" b="1" i="1" dirty="0"/>
              <a:t>مثال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" y="1853043"/>
            <a:ext cx="4309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b="1" i="1" dirty="0"/>
              <a:t>مؤشر</a:t>
            </a:r>
          </a:p>
          <a:p>
            <a:pPr algn="r" rtl="1"/>
            <a:r>
              <a:rPr lang="ar" sz="2000" i="1" dirty="0"/>
              <a:t>السنوي للطاقة الحرارية النهائية للمباني لكل إجمالي مساحة أرضية داخلية مفيدة ( kWh / m </a:t>
            </a:r>
            <a:r>
              <a:rPr lang="ar" sz="2000" i="1" baseline="30000" dirty="0"/>
              <a:t>2 </a:t>
            </a:r>
            <a:r>
              <a:rPr lang="ar" sz="2000" i="1" dirty="0"/>
              <a:t>)</a:t>
            </a:r>
            <a:endParaRPr lang="el-GR" sz="2000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922257"/>
              </p:ext>
            </p:extLst>
          </p:nvPr>
        </p:nvGraphicFramePr>
        <p:xfrm>
          <a:off x="368634" y="3686788"/>
          <a:ext cx="5235131" cy="21945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0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4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3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الاستهلاك السنوي النهائي للطاقة الحرارية لجميع مباني الحي (كيلوواط ساعة)</a:t>
                      </a:r>
                      <a:endParaRPr lang="el-GR" b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283793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algn="r" rtl="1"/>
                      <a:r>
                        <a:rPr lang="ar" sz="1800" i="1" dirty="0"/>
                        <a:t>إجمالي مساحة الأرضية الداخلية المفيدة لجميع المباني في </a:t>
                      </a:r>
                      <a:r>
                        <a:rPr lang="ar" sz="1800" i="1" dirty="0" err="1"/>
                        <a:t>الحي</a:t>
                      </a:r>
                      <a:r>
                        <a:rPr lang="ar" sz="1800" i="1" dirty="0"/>
                        <a:t>  ( م </a:t>
                      </a:r>
                      <a:r>
                        <a:rPr lang="ar" sz="1800" i="1" baseline="30000" dirty="0"/>
                        <a:t>2 </a:t>
                      </a:r>
                      <a:r>
                        <a:rPr lang="ar" sz="1800" i="1" dirty="0"/>
                        <a:t>)</a:t>
                      </a:r>
                      <a:endParaRPr lang="el-GR" sz="1800" i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b="1" dirty="0"/>
                        <a:t>3855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30">
                <a:tc>
                  <a:txBody>
                    <a:bodyPr/>
                    <a:lstStyle/>
                    <a:p>
                      <a:pPr algn="r" rtl="1"/>
                      <a:r>
                        <a:rPr lang="ar" sz="1800" i="1" dirty="0"/>
                        <a:t>إجمالي الاستهلاك السنوي للطاقة الحرارية النهائية للمباني لكل إجمالي مساحة أرضية داخلية مفيدة ( kWh / m </a:t>
                      </a:r>
                      <a:r>
                        <a:rPr lang="ar" sz="1800" i="1" baseline="30000" dirty="0"/>
                        <a:t>2 </a:t>
                      </a:r>
                      <a:r>
                        <a:rPr lang="ar" sz="1800" i="1" dirty="0"/>
                        <a:t>)</a:t>
                      </a:r>
                      <a:endParaRPr lang="el-GR" sz="1800" i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" b="1" dirty="0"/>
                        <a:t>73.6</a:t>
                      </a:r>
                      <a:endParaRPr lang="el-GR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950374" y="3949521"/>
            <a:ext cx="2885894" cy="2139045"/>
            <a:chOff x="5767452" y="1295531"/>
            <a:chExt cx="2885894" cy="2139045"/>
          </a:xfrm>
        </p:grpSpPr>
        <p:grpSp>
          <p:nvGrpSpPr>
            <p:cNvPr id="9" name="Group 8"/>
            <p:cNvGrpSpPr/>
            <p:nvPr/>
          </p:nvGrpSpPr>
          <p:grpSpPr>
            <a:xfrm>
              <a:off x="5914993" y="1295531"/>
              <a:ext cx="2738353" cy="2139045"/>
              <a:chOff x="5914993" y="1295531"/>
              <a:chExt cx="2738353" cy="2139045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914993" y="1457585"/>
                <a:ext cx="2549088" cy="1976991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48654" y="1295531"/>
                <a:ext cx="1304692" cy="755970"/>
              </a:xfrm>
              <a:prstGeom prst="rect">
                <a:avLst/>
              </a:prstGeom>
            </p:spPr>
          </p:pic>
        </p:grpSp>
        <p:sp>
          <p:nvSpPr>
            <p:cNvPr id="28" name="Rettangolo 26">
              <a:extLst>
                <a:ext uri="{FF2B5EF4-FFF2-40B4-BE49-F238E27FC236}">
                  <a16:creationId xmlns:a16="http://schemas.microsoft.com/office/drawing/2014/main" id="{8D954B49-A9DD-4BA6-BAEA-F638A69029F9}"/>
                </a:ext>
              </a:extLst>
            </p:cNvPr>
            <p:cNvSpPr/>
            <p:nvPr/>
          </p:nvSpPr>
          <p:spPr>
            <a:xfrm>
              <a:off x="5767452" y="1895888"/>
              <a:ext cx="2844000" cy="4282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438358" y="1332194"/>
            <a:ext cx="4612812" cy="2340000"/>
            <a:chOff x="1014675" y="1624427"/>
            <a:chExt cx="7114649" cy="3609145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4675" y="1624427"/>
              <a:ext cx="7114649" cy="3609145"/>
            </a:xfrm>
            <a:prstGeom prst="rect">
              <a:avLst/>
            </a:prstGeom>
          </p:spPr>
        </p:pic>
        <p:cxnSp>
          <p:nvCxnSpPr>
            <p:cNvPr id="24" name="Straight Connector 23"/>
            <p:cNvCxnSpPr/>
            <p:nvPr/>
          </p:nvCxnSpPr>
          <p:spPr>
            <a:xfrm flipV="1">
              <a:off x="5887368" y="4190594"/>
              <a:ext cx="1980000" cy="489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892257" y="3838524"/>
              <a:ext cx="4890" cy="35695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682921" y="2118117"/>
              <a:ext cx="720000" cy="489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2354766" y="2068014"/>
              <a:ext cx="92542" cy="99113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9" name="Ovale 29">
              <a:extLst>
                <a:ext uri="{FF2B5EF4-FFF2-40B4-BE49-F238E27FC236}">
                  <a16:creationId xmlns:a16="http://schemas.microsoft.com/office/drawing/2014/main" id="{FF24C4D5-8B95-432E-9E29-30D7176DC5F7}"/>
                </a:ext>
              </a:extLst>
            </p:cNvPr>
            <p:cNvSpPr/>
            <p:nvPr/>
          </p:nvSpPr>
          <p:spPr bwMode="auto">
            <a:xfrm>
              <a:off x="5849214" y="3785185"/>
              <a:ext cx="92542" cy="99113"/>
            </a:xfrm>
            <a:prstGeom prst="ellipse">
              <a:avLst/>
            </a:prstGeom>
            <a:solidFill>
              <a:srgbClr val="66FF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0" name="Line 10">
              <a:extLst>
                <a:ext uri="{FF2B5EF4-FFF2-40B4-BE49-F238E27FC236}">
                  <a16:creationId xmlns:a16="http://schemas.microsoft.com/office/drawing/2014/main" id="{E415C432-BBC1-472C-9567-850ED31955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00451" y="4239374"/>
              <a:ext cx="0" cy="32400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31" name="Ovale 10">
              <a:extLst>
                <a:ext uri="{FF2B5EF4-FFF2-40B4-BE49-F238E27FC236}">
                  <a16:creationId xmlns:a16="http://schemas.microsoft.com/office/drawing/2014/main" id="{83960D3C-A52B-4175-977B-901F11207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864" y="4138783"/>
              <a:ext cx="97350" cy="98388"/>
            </a:xfrm>
            <a:prstGeom prst="ellipse">
              <a:avLst/>
            </a:prstGeom>
            <a:solidFill>
              <a:srgbClr val="2E9A6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4196" tIns="52098" rIns="104196" bIns="52098"/>
            <a:lstStyle>
              <a:lvl1pPr defTabSz="1041400">
                <a:spcBef>
                  <a:spcPct val="20000"/>
                </a:spcBef>
                <a:buChar char="•"/>
                <a:defRPr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846138" indent="-325438" defTabSz="1041400">
                <a:spcBef>
                  <a:spcPct val="20000"/>
                </a:spcBef>
                <a:buChar char="–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301750" indent="-260350" defTabSz="1041400">
                <a:spcBef>
                  <a:spcPct val="20000"/>
                </a:spcBef>
                <a:buChar char="•"/>
                <a:defRPr sz="27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824038" indent="-260350" defTabSz="1041400">
                <a:spcBef>
                  <a:spcPct val="20000"/>
                </a:spcBef>
                <a:buChar char="–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344738" indent="-260350" defTabSz="1041400">
                <a:spcBef>
                  <a:spcPct val="20000"/>
                </a:spcBef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8019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32591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7163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4173538" indent="-260350" defTabSz="1041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2700"/>
            </a:p>
          </p:txBody>
        </p:sp>
        <p:sp>
          <p:nvSpPr>
            <p:cNvPr id="32" name="Line 11">
              <a:extLst>
                <a:ext uri="{FF2B5EF4-FFF2-40B4-BE49-F238E27FC236}">
                  <a16:creationId xmlns:a16="http://schemas.microsoft.com/office/drawing/2014/main" id="{3A540EC2-5D8C-4C8E-97AF-2D5194CDAC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95941" y="4198313"/>
              <a:ext cx="4500000" cy="0"/>
            </a:xfrm>
            <a:prstGeom prst="line">
              <a:avLst/>
            </a:prstGeom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مراجعة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196767E-F21B-4C93-A541-B6C6997E69D3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7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44582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1836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400" b="1" dirty="0"/>
              <a:t>نوعي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8954" y="5895975"/>
            <a:ext cx="5325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الأوصاف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055604" y="3578670"/>
            <a:ext cx="416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النتيجة الطبيعية</a:t>
            </a:r>
            <a:endParaRPr lang="el-GR" sz="1200" b="1" dirty="0"/>
          </a:p>
        </p:txBody>
      </p:sp>
      <p:sp>
        <p:nvSpPr>
          <p:cNvPr id="8" name="CasellaDiTesto 9">
            <a:extLst>
              <a:ext uri="{FF2B5EF4-FFF2-40B4-BE49-F238E27FC236}">
                <a16:creationId xmlns:a16="http://schemas.microsoft.com/office/drawing/2014/main" id="{A33FFA51-08C8-4A22-AA1B-706F80178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41" y="2480401"/>
            <a:ext cx="248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r" rtl="1">
              <a:defRPr/>
            </a:pPr>
            <a:r>
              <a:rPr lang="ar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مواقف منفصلة ، تصف أداء المؤشر لكل درجة معيارية</a:t>
            </a:r>
            <a:endParaRPr lang="en-GB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3836582" y="1482272"/>
            <a:ext cx="5307417" cy="40640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8309" y="4746072"/>
            <a:ext cx="31272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b="1" i="1" dirty="0"/>
              <a:t>مثال </a:t>
            </a:r>
            <a:r>
              <a:rPr lang="ar" i="1" dirty="0"/>
              <a:t>:</a:t>
            </a:r>
            <a:endParaRPr lang="el-GR" i="1" dirty="0"/>
          </a:p>
          <a:p>
            <a:pPr algn="r" rtl="1"/>
            <a:r>
              <a:rPr lang="ar" sz="1400" i="1" dirty="0"/>
              <a:t>المتصورة في الأماكن العامة للمشاة</a:t>
            </a:r>
          </a:p>
          <a:p>
            <a:pPr algn="r" rtl="1"/>
            <a:r>
              <a:rPr lang="ar" sz="1400" i="1" dirty="0"/>
              <a:t>إشراك المجتمع في أنشطة التخطيط الحضري</a:t>
            </a:r>
            <a:endParaRPr lang="el-GR" sz="1400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409A11-D4F8-4BAF-A138-41DCDFE21091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0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JO" sz="2400" dirty="0"/>
              <a:t>معايير أداة المدينة المستدامة – معيار المدينة </a:t>
            </a:r>
            <a:endParaRPr lang="it-IT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388" y="1283536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ar" sz="1800" u="sng" dirty="0">
                <a:sym typeface="Wingdings" panose="05000000000000000000" pitchFamily="2" charset="2"/>
              </a:rPr>
              <a:t>الغرض </a:t>
            </a:r>
            <a:r>
              <a:rPr lang="ar" sz="1800" dirty="0">
                <a:sym typeface="Wingdings" panose="05000000000000000000" pitchFamily="2" charset="2"/>
              </a:rPr>
              <a:t> وضع </a:t>
            </a:r>
            <a:r>
              <a:rPr lang="ar" sz="1800" dirty="0"/>
              <a:t>إطار عام </a:t>
            </a:r>
            <a:r>
              <a:rPr lang="ar" sz="1800" b="1" dirty="0"/>
              <a:t>في سياقه ، مع مراعاة السمات الخاصة بالمناطق الحضرية</a:t>
            </a:r>
          </a:p>
          <a:p>
            <a:pPr algn="just" rtl="1"/>
            <a:endParaRPr lang="en-US" sz="1800" dirty="0"/>
          </a:p>
          <a:p>
            <a:pPr algn="just" rtl="1"/>
            <a:r>
              <a:rPr lang="ar" sz="1800" u="sng" dirty="0"/>
              <a:t>النتيجة </a:t>
            </a:r>
            <a:r>
              <a:rPr lang="ar" sz="1800" dirty="0">
                <a:sym typeface="Wingdings" panose="05000000000000000000" pitchFamily="2" charset="2"/>
              </a:rPr>
              <a:t>- </a:t>
            </a:r>
            <a:r>
              <a:rPr lang="ar" sz="1800" dirty="0"/>
              <a:t>نتيجة </a:t>
            </a:r>
            <a:r>
              <a:rPr lang="ar" sz="1800" b="1" dirty="0"/>
              <a:t>تقييم نهائية </a:t>
            </a:r>
            <a:r>
              <a:rPr lang="ar" sz="1800" dirty="0"/>
              <a:t>، تشير إلى أداء الاستدامة العام للمدينة</a:t>
            </a:r>
          </a:p>
          <a:p>
            <a:pPr algn="just" rtl="1"/>
            <a:endParaRPr lang="en-US" sz="1800" dirty="0">
              <a:sym typeface="Wingdings" panose="05000000000000000000" pitchFamily="2" charset="2"/>
            </a:endParaRPr>
          </a:p>
          <a:p>
            <a:pPr algn="just" rtl="1"/>
            <a:endParaRPr lang="en-US" sz="1800" dirty="0">
              <a:sym typeface="Wingdings" panose="05000000000000000000" pitchFamily="2" charset="2"/>
            </a:endParaRPr>
          </a:p>
          <a:p>
            <a:pPr algn="just" rtl="1"/>
            <a:r>
              <a:rPr lang="ar" sz="1800" u="sng" dirty="0">
                <a:sym typeface="Wingdings" panose="05000000000000000000" pitchFamily="2" charset="2"/>
              </a:rPr>
              <a:t>عملية التقييم </a:t>
            </a:r>
            <a:r>
              <a:rPr lang="ar" sz="1800" dirty="0">
                <a:sym typeface="Wingdings" panose="05000000000000000000" pitchFamily="2" charset="2"/>
              </a:rPr>
              <a:t>بدءًا من مجموعة من المعايير ، من الضروري اتباع إجراء رياضي في ثلاث خطوات:</a:t>
            </a:r>
          </a:p>
          <a:p>
            <a:pPr lvl="1" algn="just" rtl="1">
              <a:buFont typeface="Courier New" panose="02070309020205020404" pitchFamily="49" charset="0"/>
              <a:buChar char="o"/>
            </a:pPr>
            <a:r>
              <a:rPr lang="ar" sz="1800" b="1" dirty="0">
                <a:sym typeface="Wingdings" panose="05000000000000000000" pitchFamily="2" charset="2"/>
              </a:rPr>
              <a:t>التوصيف</a:t>
            </a:r>
          </a:p>
          <a:p>
            <a:pPr lvl="1" algn="just" rtl="1">
              <a:buFont typeface="Courier New" panose="02070309020205020404" pitchFamily="49" charset="0"/>
              <a:buChar char="o"/>
            </a:pPr>
            <a:r>
              <a:rPr lang="ar" sz="1800" b="1" dirty="0">
                <a:sym typeface="Wingdings" panose="05000000000000000000" pitchFamily="2" charset="2"/>
              </a:rPr>
              <a:t>تطبيع</a:t>
            </a:r>
          </a:p>
          <a:p>
            <a:pPr lvl="1" algn="just" rtl="1">
              <a:buFont typeface="Courier New" panose="02070309020205020404" pitchFamily="49" charset="0"/>
              <a:buChar char="o"/>
            </a:pPr>
            <a:r>
              <a:rPr lang="ar" sz="1800" b="1" dirty="0">
                <a:sym typeface="Wingdings" panose="05000000000000000000" pitchFamily="2" charset="2"/>
              </a:rPr>
              <a:t>تجميع</a:t>
            </a:r>
          </a:p>
          <a:p>
            <a:pPr algn="just" rtl="1"/>
            <a:endParaRPr lang="it-IT" sz="1800" dirty="0"/>
          </a:p>
          <a:p>
            <a:pPr algn="just" rtl="1"/>
            <a:endParaRPr lang="it-IT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442B1C-99ED-4A7C-9E62-9D754F9DB09B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82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45533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113751" y="1226753"/>
            <a:ext cx="2114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" sz="2400" b="1" dirty="0"/>
              <a:t>نوعي</a:t>
            </a:r>
            <a:endParaRPr lang="it-IT" sz="24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64070" y="4681573"/>
            <a:ext cx="39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الأوصاف</a:t>
            </a:r>
            <a:endParaRPr lang="el-GR" sz="12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185640" y="3012793"/>
            <a:ext cx="32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1200" b="1" dirty="0"/>
              <a:t>النتيجة الطبيعية</a:t>
            </a:r>
            <a:endParaRPr lang="el-GR" sz="1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9"/>
          <a:stretch/>
        </p:blipFill>
        <p:spPr>
          <a:xfrm>
            <a:off x="4944140" y="1482272"/>
            <a:ext cx="4199860" cy="3215935"/>
          </a:xfrm>
          <a:prstGeom prst="rect">
            <a:avLst/>
          </a:prstGeom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77C2515-FF0A-41BB-8A13-188CA3734AA7}"/>
              </a:ext>
            </a:extLst>
          </p:cNvPr>
          <p:cNvSpPr txBox="1">
            <a:spLocks/>
          </p:cNvSpPr>
          <p:nvPr/>
        </p:nvSpPr>
        <p:spPr>
          <a:xfrm>
            <a:off x="53786" y="1630583"/>
            <a:ext cx="4553389" cy="35968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</a:pPr>
            <a:r>
              <a:rPr lang="a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حالات منفصلة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el-GR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V </a:t>
            </a:r>
            <a:r>
              <a:rPr lang="ar" altLang="it-IT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يرتبط بالوضع -1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rtl="1">
              <a:spcBef>
                <a:spcPts val="0"/>
              </a:spcBef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الخامس </a:t>
            </a:r>
            <a:r>
              <a:rPr lang="ar" altLang="it-IT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يرتبط بالموقف 0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V </a:t>
            </a:r>
            <a:r>
              <a:rPr lang="ar" altLang="it-IT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مرتبط بالموقف 3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r" rt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النتيجة الطبيعية V </a:t>
            </a:r>
            <a:r>
              <a:rPr lang="ar" altLang="it-IT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مرتبط بالموقف 5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6202C80C-1DEA-4B6A-940D-7DBC8D48458D}"/>
              </a:ext>
            </a:extLst>
          </p:cNvPr>
          <p:cNvSpPr txBox="1">
            <a:spLocks/>
          </p:cNvSpPr>
          <p:nvPr/>
        </p:nvSpPr>
        <p:spPr>
          <a:xfrm>
            <a:off x="707518" y="4771293"/>
            <a:ext cx="3959622" cy="42604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Bef>
                <a:spcPts val="0"/>
              </a:spcBef>
            </a:pP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يتم تحديد أداء الجوار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بناءً </a:t>
            </a:r>
            <a:r>
              <a:rPr lang="ar" altLang="it-IT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على المقارنة مع جميع الأوصاف</a:t>
            </a:r>
            <a:endParaRPr lang="en-US" altLang="it-IT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299A31-018F-42C9-8C59-C1EFD1CF917F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8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50312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3573919" y="1223035"/>
            <a:ext cx="15711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400" b="1" dirty="0"/>
              <a:t>نوعي</a:t>
            </a:r>
          </a:p>
          <a:p>
            <a:pPr algn="r" rtl="1"/>
            <a:r>
              <a:rPr lang="ar" sz="2400" b="1" i="1" dirty="0"/>
              <a:t>مثال</a:t>
            </a:r>
            <a:endParaRPr lang="it-IT" sz="2400" b="1" i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0831" y="2025034"/>
            <a:ext cx="4344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b="1" i="1" dirty="0"/>
              <a:t>مؤشر</a:t>
            </a:r>
          </a:p>
          <a:p>
            <a:pPr algn="r" rtl="1"/>
            <a:r>
              <a:rPr lang="ar" sz="2000" i="1" dirty="0"/>
              <a:t>إشراك المجتمع في أنشطة التخطيط الحضري</a:t>
            </a:r>
            <a:endParaRPr lang="el-GR" sz="2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68634" y="330525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مراجعة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53251"/>
              </p:ext>
            </p:extLst>
          </p:nvPr>
        </p:nvGraphicFramePr>
        <p:xfrm>
          <a:off x="369689" y="3636936"/>
          <a:ext cx="5681970" cy="3657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681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2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" b="0" dirty="0">
                          <a:latin typeface="+mn-lt"/>
                        </a:rPr>
                        <a:t>الحد الأدنى من مشاركة المواطنين في </a:t>
                      </a:r>
                      <a:r>
                        <a:rPr lang="ar" sz="1800" b="0" i="0" dirty="0"/>
                        <a:t>أنشطة التخطيط الحضري</a:t>
                      </a:r>
                      <a:endParaRPr lang="el-GR" b="0" i="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91D4848E-2A66-4913-A7E7-DF1F02CC25DE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F2AB186-EAC7-4E56-834B-723E0AECB9B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4" t="11195" r="3965" b="75530"/>
          <a:stretch/>
        </p:blipFill>
        <p:spPr bwMode="auto">
          <a:xfrm>
            <a:off x="113751" y="4079706"/>
            <a:ext cx="8936523" cy="11777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52869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0464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النتيجة النهائية</a:t>
            </a:r>
          </a:p>
          <a:p>
            <a:pPr algn="ctr"/>
            <a:r>
              <a:rPr lang="ar" sz="1400" b="1" dirty="0">
                <a:ea typeface="Verdana" panose="020B0604030504040204" pitchFamily="34" charset="0"/>
                <a:cs typeface="Verdana" panose="020B0604030504040204" pitchFamily="34" charset="0"/>
              </a:rPr>
              <a:t>التي تمثل أداء الاستدامة في الجوار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مجموع الدرجات المرجحة</a:t>
              </a:r>
              <a:endParaRPr lang="en-US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endParaRPr lang="en-US" sz="1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للمؤشرات والفئات والقضايا</a:t>
              </a: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تعيين الأوزان والنتيجة المرجحة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لكل مؤشر _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مجموعة من الدرجات المقيسة</a:t>
              </a:r>
            </a:p>
            <a:p>
              <a:pPr algn="ctr"/>
              <a:r>
                <a:rPr lang="ar" sz="8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درجة لكل مؤشر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432DC9-D282-4BF9-A90F-1385852D40F0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88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2762324"/>
            <a:ext cx="20598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>
                <a:ea typeface="Calibri" panose="020F0502020204030204" pitchFamily="34" charset="0"/>
              </a:rPr>
              <a:t>الدرجة المرجحة لكل مؤشر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833" y="1091935"/>
            <a:ext cx="7084166" cy="50966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CCB44A2-A051-4F22-A7D2-233414567EC2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99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637705"/>
            <a:ext cx="2852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>
                <a:ea typeface="Calibri" panose="020F0502020204030204" pitchFamily="34" charset="0"/>
              </a:rPr>
              <a:t>الدرجة المرجحة لكل فئة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113750" y="2810877"/>
            <a:ext cx="2852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>
                <a:ea typeface="Calibri" panose="020F0502020204030204" pitchFamily="34" charset="0"/>
              </a:rPr>
              <a:t>الدرجة المرجحة لكل فئة</a:t>
            </a:r>
            <a:endParaRPr lang="en-GB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113750" y="4153892"/>
            <a:ext cx="2852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2400" b="1" dirty="0">
                <a:ea typeface="Calibri" panose="020F0502020204030204" pitchFamily="34" charset="0"/>
              </a:rPr>
              <a:t>الدرجة المرجحة لكل فئة</a:t>
            </a:r>
            <a:endParaRPr lang="en-GB" sz="2400" b="1" dirty="0"/>
          </a:p>
        </p:txBody>
      </p:sp>
      <p:sp>
        <p:nvSpPr>
          <p:cNvPr id="12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147709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" dirty="0">
                <a:solidFill>
                  <a:schemeClr val="tx1"/>
                </a:solidFill>
              </a:rPr>
              <a:t>مجموع الدرجات المرجحة لجميع المؤشرات داخل الفئة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2752812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" dirty="0">
                <a:solidFill>
                  <a:schemeClr val="tx1"/>
                </a:solidFill>
              </a:rPr>
              <a:t>مجموع الدرجات المرجحة لجميع الفئات داخل العدد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Esagono 20">
            <a:extLst>
              <a:ext uri="{FF2B5EF4-FFF2-40B4-BE49-F238E27FC236}">
                <a16:creationId xmlns:a16="http://schemas.microsoft.com/office/drawing/2014/main" id="{A336FFF6-964B-4120-B065-45B9A64DB8A5}"/>
              </a:ext>
            </a:extLst>
          </p:cNvPr>
          <p:cNvSpPr/>
          <p:nvPr/>
        </p:nvSpPr>
        <p:spPr>
          <a:xfrm>
            <a:off x="4020332" y="4095827"/>
            <a:ext cx="4508205" cy="947126"/>
          </a:xfrm>
          <a:prstGeom prst="hexagon">
            <a:avLst/>
          </a:prstGeom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" dirty="0">
                <a:solidFill>
                  <a:schemeClr val="tx1"/>
                </a:solidFill>
              </a:rPr>
              <a:t>مجموع الدرجات المرجحة لجميع القضايا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4DD6E0-D746-45E6-AC86-7AB1D414221D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51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25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49674" y="1865384"/>
            <a:ext cx="1512149" cy="3779946"/>
            <a:chOff x="149674" y="1865384"/>
            <a:chExt cx="1512149" cy="3779946"/>
          </a:xfrm>
        </p:grpSpPr>
        <p:grpSp>
          <p:nvGrpSpPr>
            <p:cNvPr id="22" name="Group 21"/>
            <p:cNvGrpSpPr/>
            <p:nvPr/>
          </p:nvGrpSpPr>
          <p:grpSpPr>
            <a:xfrm>
              <a:off x="173275" y="1865384"/>
              <a:ext cx="1488548" cy="1250770"/>
              <a:chOff x="173275" y="1865384"/>
              <a:chExt cx="1488548" cy="125077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73275" y="1865384"/>
                <a:ext cx="1488548" cy="1250770"/>
                <a:chOff x="173275" y="1865384"/>
                <a:chExt cx="1488548" cy="1250770"/>
              </a:xfrm>
            </p:grpSpPr>
            <p:pic>
              <p:nvPicPr>
                <p:cNvPr id="18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84452"/>
                <a:stretch/>
              </p:blipFill>
              <p:spPr>
                <a:xfrm>
                  <a:off x="173275" y="1865384"/>
                  <a:ext cx="520477" cy="1250770"/>
                </a:xfrm>
                <a:prstGeom prst="rect">
                  <a:avLst/>
                </a:prstGeom>
              </p:spPr>
            </p:pic>
            <p:pic>
              <p:nvPicPr>
                <p:cNvPr id="19" name="Immagine 14">
                  <a:extLst>
                    <a:ext uri="{FF2B5EF4-FFF2-40B4-BE49-F238E27FC236}">
                      <a16:creationId xmlns:a16="http://schemas.microsoft.com/office/drawing/2014/main" id="{CEBF79C4-8073-4738-8F87-8589046AE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0749"/>
                <a:stretch/>
              </p:blipFill>
              <p:spPr>
                <a:xfrm>
                  <a:off x="682632" y="1865384"/>
                  <a:ext cx="979191" cy="1250770"/>
                </a:xfrm>
                <a:prstGeom prst="rect">
                  <a:avLst/>
                </a:prstGeom>
              </p:spPr>
            </p:pic>
          </p:grpSp>
          <p:sp>
            <p:nvSpPr>
              <p:cNvPr id="21" name="TextBox 20"/>
              <p:cNvSpPr txBox="1"/>
              <p:nvPr/>
            </p:nvSpPr>
            <p:spPr>
              <a:xfrm>
                <a:off x="205022" y="1865384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المؤشرات</a:t>
                </a:r>
                <a:endParaRPr lang="en-GB" sz="500" b="1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49674" y="3235153"/>
              <a:ext cx="1498705" cy="1304949"/>
              <a:chOff x="149674" y="3235153"/>
              <a:chExt cx="1498705" cy="1304949"/>
            </a:xfrm>
          </p:grpSpPr>
          <p:pic>
            <p:nvPicPr>
              <p:cNvPr id="7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4354"/>
              <a:stretch/>
            </p:blipFill>
            <p:spPr>
              <a:xfrm>
                <a:off x="149674" y="3235153"/>
                <a:ext cx="526188" cy="1304949"/>
              </a:xfrm>
              <a:prstGeom prst="rect">
                <a:avLst/>
              </a:prstGeom>
            </p:spPr>
          </p:pic>
          <p:pic>
            <p:nvPicPr>
              <p:cNvPr id="23" name="Immagine 8">
                <a:extLst>
                  <a:ext uri="{FF2B5EF4-FFF2-40B4-BE49-F238E27FC236}">
                    <a16:creationId xmlns:a16="http://schemas.microsoft.com/office/drawing/2014/main" id="{000F9519-AA71-45EE-BA63-57E4DF6AD9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0602"/>
              <a:stretch/>
            </p:blipFill>
            <p:spPr>
              <a:xfrm>
                <a:off x="659660" y="3235153"/>
                <a:ext cx="988719" cy="1304949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87386" y="3235153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المؤشرات</a:t>
                </a:r>
                <a:endParaRPr lang="en-GB" sz="500" b="1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49674" y="4602065"/>
              <a:ext cx="1493090" cy="1043265"/>
              <a:chOff x="149674" y="4602065"/>
              <a:chExt cx="1493090" cy="1043265"/>
            </a:xfrm>
          </p:grpSpPr>
          <p:pic>
            <p:nvPicPr>
              <p:cNvPr id="8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84255"/>
              <a:stretch/>
            </p:blipFill>
            <p:spPr>
              <a:xfrm>
                <a:off x="149674" y="4611775"/>
                <a:ext cx="530810" cy="1033555"/>
              </a:xfrm>
              <a:prstGeom prst="rect">
                <a:avLst/>
              </a:prstGeom>
            </p:spPr>
          </p:pic>
          <p:pic>
            <p:nvPicPr>
              <p:cNvPr id="26" name="Immagine 9">
                <a:extLst>
                  <a:ext uri="{FF2B5EF4-FFF2-40B4-BE49-F238E27FC236}">
                    <a16:creationId xmlns:a16="http://schemas.microsoft.com/office/drawing/2014/main" id="{CDEDA6E9-9A5C-4C47-83AB-38F5A6275D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0268"/>
              <a:stretch/>
            </p:blipFill>
            <p:spPr>
              <a:xfrm>
                <a:off x="640423" y="4610819"/>
                <a:ext cx="1002341" cy="1033555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87386" y="4602065"/>
                <a:ext cx="45076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المؤشرات</a:t>
                </a:r>
                <a:endParaRPr lang="en-GB" sz="500" b="1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1787566" y="1858795"/>
            <a:ext cx="1440930" cy="3779331"/>
            <a:chOff x="1787566" y="1858795"/>
            <a:chExt cx="1440930" cy="3779331"/>
          </a:xfrm>
        </p:grpSpPr>
        <p:grpSp>
          <p:nvGrpSpPr>
            <p:cNvPr id="130" name="Group 129"/>
            <p:cNvGrpSpPr/>
            <p:nvPr/>
          </p:nvGrpSpPr>
          <p:grpSpPr>
            <a:xfrm>
              <a:off x="1787566" y="1858795"/>
              <a:ext cx="1440930" cy="1250076"/>
              <a:chOff x="1787566" y="1858795"/>
              <a:chExt cx="1440930" cy="125007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789352" y="1858795"/>
                <a:ext cx="1439144" cy="1250076"/>
                <a:chOff x="1807954" y="1858795"/>
                <a:chExt cx="1439144" cy="1250076"/>
              </a:xfrm>
            </p:grpSpPr>
            <p:pic>
              <p:nvPicPr>
                <p:cNvPr id="30" name="Immagine 10">
                  <a:extLst>
                    <a:ext uri="{FF2B5EF4-FFF2-40B4-BE49-F238E27FC236}">
                      <a16:creationId xmlns:a16="http://schemas.microsoft.com/office/drawing/2014/main" id="{DBCEFD0E-584F-4242-A115-66A7D95137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060"/>
                <a:stretch/>
              </p:blipFill>
              <p:spPr>
                <a:xfrm>
                  <a:off x="2237634" y="1859671"/>
                  <a:ext cx="1009464" cy="1249200"/>
                </a:xfrm>
                <a:prstGeom prst="rect">
                  <a:avLst/>
                </a:prstGeom>
              </p:spPr>
            </p:pic>
            <p:grpSp>
              <p:nvGrpSpPr>
                <p:cNvPr id="38" name="Group 37"/>
                <p:cNvGrpSpPr/>
                <p:nvPr/>
              </p:nvGrpSpPr>
              <p:grpSpPr>
                <a:xfrm>
                  <a:off x="1807954" y="1858795"/>
                  <a:ext cx="469102" cy="1249200"/>
                  <a:chOff x="1807954" y="1858795"/>
                  <a:chExt cx="469102" cy="1249200"/>
                </a:xfrm>
              </p:grpSpPr>
              <p:pic>
                <p:nvPicPr>
                  <p:cNvPr id="9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ar" sz="500" b="1" dirty="0"/>
                      <a:t>فئات</a:t>
                    </a:r>
                    <a:endParaRPr lang="en-GB" sz="500" b="1" dirty="0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828799" y="2024341"/>
                    <a:ext cx="420461" cy="107721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r>
                      <a:rPr lang="ar" sz="500" dirty="0"/>
                      <a:t>ه 1</a:t>
                    </a:r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GB" sz="300" dirty="0"/>
                  </a:p>
                </p:txBody>
              </p:sp>
            </p:grpSp>
          </p:grpSp>
          <p:cxnSp>
            <p:nvCxnSpPr>
              <p:cNvPr id="125" name="Straight Connector 124"/>
              <p:cNvCxnSpPr/>
              <p:nvPr/>
            </p:nvCxnSpPr>
            <p:spPr>
              <a:xfrm>
                <a:off x="1787566" y="3091381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1787566" y="3228701"/>
              <a:ext cx="1436614" cy="1302687"/>
              <a:chOff x="1787566" y="3228701"/>
              <a:chExt cx="1436614" cy="130268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793669" y="3228701"/>
                <a:ext cx="1430511" cy="1302687"/>
                <a:chOff x="1786988" y="3228701"/>
                <a:chExt cx="1430511" cy="1302687"/>
              </a:xfrm>
            </p:grpSpPr>
            <p:pic>
              <p:nvPicPr>
                <p:cNvPr id="35" name="Immagine 12">
                  <a:extLst>
                    <a:ext uri="{FF2B5EF4-FFF2-40B4-BE49-F238E27FC236}">
                      <a16:creationId xmlns:a16="http://schemas.microsoft.com/office/drawing/2014/main" id="{8E487999-8C12-41B2-BB00-A0C6EA9CBF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61459"/>
                <a:stretch/>
              </p:blipFill>
              <p:spPr>
                <a:xfrm>
                  <a:off x="2223278" y="3394940"/>
                  <a:ext cx="994221" cy="1136448"/>
                </a:xfrm>
                <a:prstGeom prst="rect">
                  <a:avLst/>
                </a:prstGeom>
              </p:spPr>
            </p:pic>
            <p:pic>
              <p:nvPicPr>
                <p:cNvPr id="36" name="Immagine 15">
                  <a:extLst>
                    <a:ext uri="{FF2B5EF4-FFF2-40B4-BE49-F238E27FC236}">
                      <a16:creationId xmlns:a16="http://schemas.microsoft.com/office/drawing/2014/main" id="{40104427-4C68-476C-A869-F5940EBC40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6" t="-537" b="87163"/>
                <a:stretch/>
              </p:blipFill>
              <p:spPr>
                <a:xfrm>
                  <a:off x="2228853" y="3228701"/>
                  <a:ext cx="988646" cy="166239"/>
                </a:xfrm>
                <a:prstGeom prst="rect">
                  <a:avLst/>
                </a:prstGeom>
              </p:spPr>
            </p:pic>
            <p:grpSp>
              <p:nvGrpSpPr>
                <p:cNvPr id="43" name="Group 42"/>
                <p:cNvGrpSpPr/>
                <p:nvPr/>
              </p:nvGrpSpPr>
              <p:grpSpPr>
                <a:xfrm>
                  <a:off x="1786988" y="3235152"/>
                  <a:ext cx="469102" cy="1296235"/>
                  <a:chOff x="1807954" y="1858795"/>
                  <a:chExt cx="469102" cy="1249200"/>
                </a:xfrm>
              </p:grpSpPr>
              <p:pic>
                <p:nvPicPr>
                  <p:cNvPr id="44" name="Immagine 10">
                    <a:extLst>
                      <a:ext uri="{FF2B5EF4-FFF2-40B4-BE49-F238E27FC236}">
                        <a16:creationId xmlns:a16="http://schemas.microsoft.com/office/drawing/2014/main" id="{DBCEFD0E-584F-4242-A115-66A7D9513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-1" r="82977"/>
                  <a:stretch/>
                </p:blipFill>
                <p:spPr>
                  <a:xfrm>
                    <a:off x="1807954" y="1858795"/>
                    <a:ext cx="441307" cy="1249200"/>
                  </a:xfrm>
                  <a:prstGeom prst="rect">
                    <a:avLst/>
                  </a:prstGeom>
                </p:spPr>
              </p:pic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1810262" y="1858795"/>
                    <a:ext cx="46679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ar" sz="500" b="1" dirty="0"/>
                      <a:t>فئات</a:t>
                    </a:r>
                    <a:endParaRPr lang="en-GB" sz="500" b="1" dirty="0"/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1821739" y="2017537"/>
                    <a:ext cx="427521" cy="10826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r>
                      <a:rPr lang="ar" sz="500" dirty="0"/>
                      <a:t>ه 2</a:t>
                    </a:r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500" dirty="0"/>
                  </a:p>
                  <a:p>
                    <a:pPr algn="ctr"/>
                    <a:endParaRPr lang="en-US" sz="400" dirty="0"/>
                  </a:p>
                  <a:p>
                    <a:pPr algn="ctr"/>
                    <a:endParaRPr lang="en-US" sz="300" dirty="0"/>
                  </a:p>
                  <a:p>
                    <a:pPr algn="ctr"/>
                    <a:endParaRPr lang="en-US" sz="200" dirty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/>
                  </a:p>
                  <a:p>
                    <a:pPr algn="ctr"/>
                    <a:endParaRPr lang="en-US" sz="100" dirty="0"/>
                  </a:p>
                </p:txBody>
              </p:sp>
            </p:grpSp>
          </p:grpSp>
          <p:cxnSp>
            <p:nvCxnSpPr>
              <p:cNvPr id="124" name="Straight Connector 123"/>
              <p:cNvCxnSpPr/>
              <p:nvPr/>
            </p:nvCxnSpPr>
            <p:spPr>
              <a:xfrm>
                <a:off x="1789352" y="3396705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787566" y="4514168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1798739" y="4597933"/>
              <a:ext cx="1423849" cy="1040193"/>
              <a:chOff x="1798739" y="4597933"/>
              <a:chExt cx="1423849" cy="1040193"/>
            </a:xfrm>
          </p:grpSpPr>
          <p:pic>
            <p:nvPicPr>
              <p:cNvPr id="119" name="Immagine 10">
                <a:extLst>
                  <a:ext uri="{FF2B5EF4-FFF2-40B4-BE49-F238E27FC236}">
                    <a16:creationId xmlns:a16="http://schemas.microsoft.com/office/drawing/2014/main" id="{DBCEFD0E-584F-4242-A115-66A7D95137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" r="82977" b="18826"/>
              <a:stretch/>
            </p:blipFill>
            <p:spPr>
              <a:xfrm>
                <a:off x="1803630" y="4609688"/>
                <a:ext cx="441307" cy="1016724"/>
              </a:xfrm>
              <a:prstGeom prst="rect">
                <a:avLst/>
              </a:prstGeom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228046" y="4597933"/>
                <a:ext cx="994542" cy="1030998"/>
                <a:chOff x="5252012" y="4600938"/>
                <a:chExt cx="994542" cy="1030998"/>
              </a:xfrm>
            </p:grpSpPr>
            <p:pic>
              <p:nvPicPr>
                <p:cNvPr id="10" name="Immagine 13">
                  <a:extLst>
                    <a:ext uri="{FF2B5EF4-FFF2-40B4-BE49-F238E27FC236}">
                      <a16:creationId xmlns:a16="http://schemas.microsoft.com/office/drawing/2014/main" id="{7E1C39D5-CDF8-4ADA-93E0-F18E1BE62C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61447"/>
                <a:stretch/>
              </p:blipFill>
              <p:spPr>
                <a:xfrm>
                  <a:off x="5252012" y="4771342"/>
                  <a:ext cx="994541" cy="860594"/>
                </a:xfrm>
                <a:prstGeom prst="rect">
                  <a:avLst/>
                </a:prstGeom>
              </p:spPr>
            </p:pic>
            <p:pic>
              <p:nvPicPr>
                <p:cNvPr id="12" name="Immagine 16">
                  <a:extLst>
                    <a:ext uri="{FF2B5EF4-FFF2-40B4-BE49-F238E27FC236}">
                      <a16:creationId xmlns:a16="http://schemas.microsoft.com/office/drawing/2014/main" id="{41BD170D-2A98-4CBD-A3F7-8B811A6E0B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1671" t="-873" b="87163"/>
                <a:stretch/>
              </p:blipFill>
              <p:spPr>
                <a:xfrm>
                  <a:off x="5257800" y="4600938"/>
                  <a:ext cx="988754" cy="170406"/>
                </a:xfrm>
                <a:prstGeom prst="rect">
                  <a:avLst/>
                </a:prstGeom>
              </p:spPr>
            </p:pic>
          </p:grpSp>
          <p:sp>
            <p:nvSpPr>
              <p:cNvPr id="41" name="TextBox 40"/>
              <p:cNvSpPr txBox="1"/>
              <p:nvPr/>
            </p:nvSpPr>
            <p:spPr>
              <a:xfrm>
                <a:off x="1798739" y="4612882"/>
                <a:ext cx="466794" cy="138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r" sz="500" b="1" dirty="0"/>
                  <a:t>فئات</a:t>
                </a:r>
                <a:endParaRPr lang="en-GB" sz="5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811644" y="4776352"/>
                <a:ext cx="424800" cy="8617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sz="500" dirty="0"/>
              </a:p>
              <a:p>
                <a:endParaRPr lang="en-US" sz="500" dirty="0"/>
              </a:p>
              <a:p>
                <a:endParaRPr lang="en-US" sz="500" dirty="0"/>
              </a:p>
              <a:p>
                <a:endParaRPr lang="en-US" sz="500" dirty="0"/>
              </a:p>
              <a:p>
                <a:pPr algn="ctr"/>
                <a:endParaRPr lang="en-US" sz="200" dirty="0"/>
              </a:p>
              <a:p>
                <a:pPr algn="ctr"/>
                <a:r>
                  <a:rPr lang="ar" sz="500" dirty="0"/>
                  <a:t>ه 3</a:t>
                </a:r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500" dirty="0"/>
              </a:p>
              <a:p>
                <a:pPr algn="ctr"/>
                <a:endParaRPr lang="en-US" sz="300" dirty="0"/>
              </a:p>
              <a:p>
                <a:pPr algn="ctr"/>
                <a:endParaRPr lang="en-US" sz="300" dirty="0"/>
              </a:p>
              <a:p>
                <a:pPr algn="ctr"/>
                <a:endParaRPr lang="en-US" sz="200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>
                <a:off x="1808468" y="5619553"/>
                <a:ext cx="43474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803630" y="4770293"/>
                <a:ext cx="46679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/>
          <p:cNvGrpSpPr/>
          <p:nvPr/>
        </p:nvGrpSpPr>
        <p:grpSpPr>
          <a:xfrm>
            <a:off x="3409879" y="1865383"/>
            <a:ext cx="2208583" cy="3780000"/>
            <a:chOff x="3409879" y="1865383"/>
            <a:chExt cx="2208583" cy="3780000"/>
          </a:xfrm>
        </p:grpSpPr>
        <p:pic>
          <p:nvPicPr>
            <p:cNvPr id="5" name="Immagine 6">
              <a:extLst>
                <a:ext uri="{FF2B5EF4-FFF2-40B4-BE49-F238E27FC236}">
                  <a16:creationId xmlns:a16="http://schemas.microsoft.com/office/drawing/2014/main" id="{E2F2996C-A5E8-4DF5-B5CD-1D5C625FB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38180" y="1865383"/>
              <a:ext cx="280282" cy="3780000"/>
            </a:xfrm>
            <a:prstGeom prst="rect">
              <a:avLst/>
            </a:prstGeom>
          </p:spPr>
        </p:pic>
        <p:grpSp>
          <p:nvGrpSpPr>
            <p:cNvPr id="136" name="Group 135"/>
            <p:cNvGrpSpPr/>
            <p:nvPr/>
          </p:nvGrpSpPr>
          <p:grpSpPr>
            <a:xfrm>
              <a:off x="3409879" y="1865383"/>
              <a:ext cx="1936451" cy="3780000"/>
              <a:chOff x="3409879" y="1865383"/>
              <a:chExt cx="1936451" cy="3780000"/>
            </a:xfrm>
          </p:grpSpPr>
          <p:pic>
            <p:nvPicPr>
              <p:cNvPr id="13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67728"/>
              <a:stretch/>
            </p:blipFill>
            <p:spPr>
              <a:xfrm>
                <a:off x="3409879" y="1865383"/>
                <a:ext cx="763360" cy="3780000"/>
              </a:xfrm>
              <a:prstGeom prst="rect">
                <a:avLst/>
              </a:prstGeom>
            </p:spPr>
          </p:pic>
          <p:sp>
            <p:nvSpPr>
              <p:cNvPr id="133" name="TextBox 132"/>
              <p:cNvSpPr txBox="1"/>
              <p:nvPr/>
            </p:nvSpPr>
            <p:spPr>
              <a:xfrm>
                <a:off x="3494160" y="1886166"/>
                <a:ext cx="608852" cy="14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" sz="500" b="1" dirty="0"/>
                  <a:t>مشاكل</a:t>
                </a:r>
                <a:endParaRPr lang="en-GB" sz="500" b="1" dirty="0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3494159" y="2048808"/>
                <a:ext cx="647461" cy="356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" sz="500" dirty="0">
                    <a:solidFill>
                      <a:schemeClr val="tx1"/>
                    </a:solidFill>
                  </a:rPr>
                  <a:t>ه</a:t>
                </a:r>
                <a:endParaRPr lang="en-GB" sz="5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2" name="Immagine 2">
                <a:extLst>
                  <a:ext uri="{FF2B5EF4-FFF2-40B4-BE49-F238E27FC236}">
                    <a16:creationId xmlns:a16="http://schemas.microsoft.com/office/drawing/2014/main" id="{FEC31E09-9CC6-447C-B440-1296D2AB2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8019"/>
              <a:stretch/>
            </p:blipFill>
            <p:spPr>
              <a:xfrm>
                <a:off x="4116762" y="1865383"/>
                <a:ext cx="1229568" cy="3780000"/>
              </a:xfrm>
              <a:prstGeom prst="rect">
                <a:avLst/>
              </a:prstGeom>
            </p:spPr>
          </p:pic>
          <p:sp>
            <p:nvSpPr>
              <p:cNvPr id="135" name="Rectangle 134"/>
              <p:cNvSpPr/>
              <p:nvPr/>
            </p:nvSpPr>
            <p:spPr>
              <a:xfrm>
                <a:off x="4147584" y="3804699"/>
                <a:ext cx="45719" cy="69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6" name="Rectangle 145"/>
          <p:cNvSpPr/>
          <p:nvPr/>
        </p:nvSpPr>
        <p:spPr>
          <a:xfrm>
            <a:off x="6485064" y="3975330"/>
            <a:ext cx="45719" cy="6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2" name="Immagine 2">
            <a:extLst>
              <a:ext uri="{FF2B5EF4-FFF2-40B4-BE49-F238E27FC236}">
                <a16:creationId xmlns:a16="http://schemas.microsoft.com/office/drawing/2014/main" id="{FEC31E09-9CC6-447C-B440-1296D2AB2C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67728" b="94954"/>
          <a:stretch/>
        </p:blipFill>
        <p:spPr>
          <a:xfrm>
            <a:off x="5684897" y="1257654"/>
            <a:ext cx="854199" cy="190719"/>
          </a:xfrm>
          <a:prstGeom prst="rect">
            <a:avLst/>
          </a:prstGeom>
        </p:spPr>
      </p:pic>
      <p:sp>
        <p:nvSpPr>
          <p:cNvPr id="143" name="TextBox 142"/>
          <p:cNvSpPr txBox="1"/>
          <p:nvPr/>
        </p:nvSpPr>
        <p:spPr>
          <a:xfrm>
            <a:off x="5781409" y="1278437"/>
            <a:ext cx="697215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" sz="500" b="1" dirty="0"/>
              <a:t>مشاكل</a:t>
            </a:r>
            <a:endParaRPr lang="en-GB" sz="500" b="1" dirty="0"/>
          </a:p>
        </p:txBody>
      </p:sp>
      <p:sp>
        <p:nvSpPr>
          <p:cNvPr id="148" name="Rectangle 147"/>
          <p:cNvSpPr/>
          <p:nvPr/>
        </p:nvSpPr>
        <p:spPr>
          <a:xfrm>
            <a:off x="5687012" y="1429818"/>
            <a:ext cx="857474" cy="3312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0" name="Straight Connector 149"/>
          <p:cNvCxnSpPr>
            <a:endCxn id="148" idx="1"/>
          </p:cNvCxnSpPr>
          <p:nvPr/>
        </p:nvCxnSpPr>
        <p:spPr>
          <a:xfrm flipH="1">
            <a:off x="5687012" y="159371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5684897" y="1677367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5684616" y="1510006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5983814" y="1392670"/>
            <a:ext cx="257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ar" sz="500" dirty="0"/>
              <a:t>أ</a:t>
            </a:r>
          </a:p>
          <a:p>
            <a:pPr>
              <a:lnSpc>
                <a:spcPts val="600"/>
              </a:lnSpc>
            </a:pPr>
            <a:r>
              <a:rPr lang="ar" sz="500" dirty="0"/>
              <a:t>ب</a:t>
            </a:r>
          </a:p>
          <a:p>
            <a:pPr>
              <a:lnSpc>
                <a:spcPts val="600"/>
              </a:lnSpc>
            </a:pPr>
            <a:r>
              <a:rPr lang="ar" sz="500" dirty="0"/>
              <a:t>ج</a:t>
            </a:r>
          </a:p>
          <a:p>
            <a:pPr>
              <a:lnSpc>
                <a:spcPts val="600"/>
              </a:lnSpc>
            </a:pPr>
            <a:r>
              <a:rPr lang="ar" sz="500" dirty="0"/>
              <a:t>د</a:t>
            </a:r>
            <a:endParaRPr lang="en-GB" sz="500" dirty="0"/>
          </a:p>
        </p:txBody>
      </p:sp>
      <p:sp>
        <p:nvSpPr>
          <p:cNvPr id="157" name="TextBox 156"/>
          <p:cNvSpPr txBox="1"/>
          <p:nvPr/>
        </p:nvSpPr>
        <p:spPr>
          <a:xfrm>
            <a:off x="6334302" y="5648077"/>
            <a:ext cx="224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ar" sz="500" dirty="0"/>
              <a:t>F</a:t>
            </a:r>
          </a:p>
          <a:p>
            <a:pPr>
              <a:lnSpc>
                <a:spcPts val="600"/>
              </a:lnSpc>
            </a:pPr>
            <a:r>
              <a:rPr lang="ar" sz="500" dirty="0"/>
              <a:t>جي</a:t>
            </a:r>
            <a:endParaRPr lang="en-GB" sz="500" dirty="0"/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6544835" y="1257363"/>
            <a:ext cx="0" cy="2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5780262" y="5619552"/>
            <a:ext cx="857474" cy="4058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5" name="Straight Connector 174"/>
          <p:cNvCxnSpPr/>
          <p:nvPr/>
        </p:nvCxnSpPr>
        <p:spPr>
          <a:xfrm flipH="1">
            <a:off x="5778147" y="5867102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5777866" y="5699741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6077064" y="5582405"/>
            <a:ext cx="22474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"/>
              </a:lnSpc>
            </a:pPr>
            <a:r>
              <a:rPr lang="ar" sz="500" dirty="0"/>
              <a:t>F</a:t>
            </a:r>
          </a:p>
          <a:p>
            <a:pPr>
              <a:lnSpc>
                <a:spcPts val="600"/>
              </a:lnSpc>
            </a:pPr>
            <a:r>
              <a:rPr lang="ar" sz="500" dirty="0"/>
              <a:t>جي</a:t>
            </a:r>
          </a:p>
          <a:p>
            <a:pPr>
              <a:lnSpc>
                <a:spcPts val="600"/>
              </a:lnSpc>
            </a:pPr>
            <a:r>
              <a:rPr lang="ar" sz="500" dirty="0"/>
              <a:t>ح</a:t>
            </a:r>
          </a:p>
          <a:p>
            <a:pPr>
              <a:lnSpc>
                <a:spcPts val="600"/>
              </a:lnSpc>
            </a:pPr>
            <a:r>
              <a:rPr lang="ar" sz="500" dirty="0"/>
              <a:t>أنا</a:t>
            </a:r>
          </a:p>
          <a:p>
            <a:pPr>
              <a:lnSpc>
                <a:spcPts val="600"/>
              </a:lnSpc>
            </a:pPr>
            <a:r>
              <a:rPr lang="ar" sz="500" dirty="0"/>
              <a:t>إل</a:t>
            </a:r>
            <a:endParaRPr lang="en-GB" sz="500" dirty="0"/>
          </a:p>
        </p:txBody>
      </p:sp>
      <p:cxnSp>
        <p:nvCxnSpPr>
          <p:cNvPr id="181" name="Straight Connector 180"/>
          <p:cNvCxnSpPr/>
          <p:nvPr/>
        </p:nvCxnSpPr>
        <p:spPr>
          <a:xfrm flipH="1">
            <a:off x="5777866" y="5780193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H="1">
            <a:off x="5777866" y="5932708"/>
            <a:ext cx="852084" cy="170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CasellaDiTesto 4">
            <a:extLst>
              <a:ext uri="{FF2B5EF4-FFF2-40B4-BE49-F238E27FC236}">
                <a16:creationId xmlns:a16="http://schemas.microsoft.com/office/drawing/2014/main" id="{D361CD75-6518-427F-BEA4-9A91AF0F6EB1}"/>
              </a:ext>
            </a:extLst>
          </p:cNvPr>
          <p:cNvSpPr txBox="1"/>
          <p:nvPr/>
        </p:nvSpPr>
        <p:spPr>
          <a:xfrm>
            <a:off x="7535113" y="3418532"/>
            <a:ext cx="124893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" dirty="0">
                <a:solidFill>
                  <a:srgbClr val="1A965E"/>
                </a:solidFill>
              </a:rPr>
              <a:t>النتيجة النهائية</a:t>
            </a:r>
          </a:p>
        </p:txBody>
      </p:sp>
      <p:sp>
        <p:nvSpPr>
          <p:cNvPr id="184" name="Right Brace 183"/>
          <p:cNvSpPr/>
          <p:nvPr/>
        </p:nvSpPr>
        <p:spPr>
          <a:xfrm>
            <a:off x="6878782" y="1205345"/>
            <a:ext cx="512618" cy="4854114"/>
          </a:xfrm>
          <a:prstGeom prst="rightBrace">
            <a:avLst/>
          </a:prstGeom>
          <a:ln w="1270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ectangle 184"/>
          <p:cNvSpPr/>
          <p:nvPr/>
        </p:nvSpPr>
        <p:spPr>
          <a:xfrm>
            <a:off x="113751" y="772311"/>
            <a:ext cx="30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3 : التجميع</a:t>
            </a:r>
            <a:endParaRPr lang="el-GR" sz="28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C93F7D-EECA-4A89-ACCD-C448540CEC31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12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JO" dirty="0"/>
              <a:t>معايير أداة المدينة المستدامة – معيار المدينة </a:t>
            </a:r>
            <a:endParaRPr lang="el-GR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4" name="Segnaposto testo 2">
            <a:extLst>
              <a:ext uri="{FF2B5EF4-FFF2-40B4-BE49-F238E27FC236}">
                <a16:creationId xmlns:a16="http://schemas.microsoft.com/office/drawing/2014/main" id="{E0E964CD-67A9-45A6-89AD-FAF7D81C79B2}"/>
              </a:ext>
            </a:extLst>
          </p:cNvPr>
          <p:cNvSpPr txBox="1">
            <a:spLocks/>
          </p:cNvSpPr>
          <p:nvPr/>
        </p:nvSpPr>
        <p:spPr>
          <a:xfrm>
            <a:off x="179512" y="878851"/>
            <a:ext cx="8785225" cy="46644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Arial" panose="020B0604020202020204" pitchFamily="34" charset="0"/>
              <a:buNone/>
            </a:pPr>
            <a:r>
              <a:rPr lang="ar" sz="3600" dirty="0"/>
              <a:t>هيكل </a:t>
            </a:r>
            <a:r>
              <a:rPr lang="ar" sz="3600" dirty="0">
                <a:sym typeface="Wingdings" panose="05000000000000000000" pitchFamily="2" charset="2"/>
              </a:rPr>
              <a:t>SMC </a:t>
            </a:r>
            <a:r>
              <a:rPr lang="ar" sz="3600" dirty="0" err="1">
                <a:sym typeface="Wingdings" panose="05000000000000000000" pitchFamily="2" charset="2"/>
              </a:rPr>
              <a:t>SCTool</a:t>
            </a:r>
            <a:endParaRPr lang="en-US" sz="3600" dirty="0">
              <a:sym typeface="Wingdings" panose="05000000000000000000" pitchFamily="2" charset="2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56022111"/>
              </p:ext>
            </p:extLst>
          </p:nvPr>
        </p:nvGraphicFramePr>
        <p:xfrm>
          <a:off x="1773115" y="1619855"/>
          <a:ext cx="6477750" cy="422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282764F-DE6B-40D1-8C8D-1995A8DC9C03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C4167D79-337B-441A-B9F2-B2E209FE5AAE}"/>
              </a:ext>
            </a:extLst>
          </p:cNvPr>
          <p:cNvSpPr txBox="1"/>
          <p:nvPr/>
        </p:nvSpPr>
        <p:spPr>
          <a:xfrm>
            <a:off x="230430" y="1048961"/>
            <a:ext cx="860583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تتكون العملية من ثلاث خطوات :</a:t>
            </a:r>
          </a:p>
          <a:p>
            <a:pPr algn="r" rtl="1"/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اختيار المعايير النشطة</a:t>
            </a:r>
          </a:p>
          <a:p>
            <a:pPr lvl="1" algn="r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من المهم جدًا اختيار المعايير النشطة لأنها تمثل احتياجات وأهداف أصحاب المصلحة. هم الأكثر صلة وقابلة للقياس في سياق المدينة المحدد 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تحديد المعايير للمعايير / المؤشرات</a:t>
            </a:r>
          </a:p>
          <a:p>
            <a:pPr lvl="1" algn="r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يمثل المعيار أداءً مرجعيًا ، بينما تحدد الدرجات مستوى الأداء الذي وصلت إليه المدينة .</a:t>
            </a: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endParaRPr lang="en-US" sz="2000" b="1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r" rtl="1">
              <a:buFont typeface="+mj-lt"/>
              <a:buAutoNum type="arabicPeriod"/>
            </a:pPr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توزيع الأوزان على المؤشرات والفئات والقضايا</a:t>
            </a:r>
          </a:p>
          <a:p>
            <a:pPr lvl="1" algn="just" rtl="1"/>
            <a:r>
              <a:rPr lang="ar" sz="2000" dirty="0">
                <a:ea typeface="Verdana" panose="020B0604030504040204" pitchFamily="34" charset="0"/>
                <a:cs typeface="Verdana" panose="020B0604030504040204" pitchFamily="34" charset="0"/>
              </a:rPr>
              <a:t>الأوزان عملية تشاركية ويجب أن تعكس الأولويات والسياسات المحلية.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9253F7-3123-497A-8601-83F935409851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7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86F2EB93-A63A-4210-B86A-E5FCAD7D8D7F}"/>
              </a:ext>
            </a:extLst>
          </p:cNvPr>
          <p:cNvSpPr txBox="1">
            <a:spLocks/>
          </p:cNvSpPr>
          <p:nvPr/>
        </p:nvSpPr>
        <p:spPr>
          <a:xfrm>
            <a:off x="549965" y="973190"/>
            <a:ext cx="8044070" cy="445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" sz="2000" dirty="0">
                <a:ea typeface="Verdana" panose="020B0604030504040204" pitchFamily="34" charset="0"/>
                <a:cs typeface="Calibri" panose="020F0502020204030204" pitchFamily="34" charset="0"/>
              </a:rPr>
              <a:t>يتم توضيح درجة الاستدامة في 3 خطوات رئيسية </a:t>
            </a:r>
            <a:r>
              <a:rPr lang="ar" sz="2000" b="1" dirty="0">
                <a:ea typeface="Verdana" panose="020B060403050404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5" name="Diagramma 9"/>
          <p:cNvGraphicFramePr/>
          <p:nvPr>
            <p:extLst>
              <p:ext uri="{D42A27DB-BD31-4B8C-83A1-F6EECF244321}">
                <p14:modId xmlns:p14="http://schemas.microsoft.com/office/powerpoint/2010/main" val="712411394"/>
              </p:ext>
            </p:extLst>
          </p:nvPr>
        </p:nvGraphicFramePr>
        <p:xfrm>
          <a:off x="476899" y="1806649"/>
          <a:ext cx="7997687" cy="3572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EA66AFA0-F7BA-469F-8610-4EC27B9B31A7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45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14" name="Rettangolo 3"/>
          <p:cNvSpPr/>
          <p:nvPr/>
        </p:nvSpPr>
        <p:spPr>
          <a:xfrm>
            <a:off x="2089238" y="936579"/>
            <a:ext cx="4968000" cy="371083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التوصيف</a:t>
            </a:r>
            <a:r>
              <a:rPr kumimoji="0" lang="a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ar" sz="21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خطوة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494352"/>
              </p:ext>
            </p:extLst>
          </p:nvPr>
        </p:nvGraphicFramePr>
        <p:xfrm>
          <a:off x="2089238" y="1347419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dirty="0"/>
                        <a:t>مدخل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dirty="0"/>
                        <a:t>منتج 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sz="1600" dirty="0"/>
                        <a:t>بيانات تجريبية / تصميمية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sz="1600" dirty="0"/>
                        <a:t>قيم المؤشرات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Rettangolo 5"/>
          <p:cNvSpPr/>
          <p:nvPr/>
        </p:nvSpPr>
        <p:spPr>
          <a:xfrm>
            <a:off x="2089238" y="2549855"/>
            <a:ext cx="4968000" cy="410281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تطبيع</a:t>
            </a:r>
            <a:r>
              <a:rPr kumimoji="0" lang="a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ar" sz="21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خطوة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766207"/>
              </p:ext>
            </p:extLst>
          </p:nvPr>
        </p:nvGraphicFramePr>
        <p:xfrm>
          <a:off x="2089238" y="2999893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dirty="0"/>
                        <a:t>مدخل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dirty="0"/>
                        <a:t>منتج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sz="1600" dirty="0"/>
                        <a:t>قيم المؤشرات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sz="1600" dirty="0" err="1"/>
                        <a:t>تطبيع</a:t>
                      </a:r>
                      <a:r>
                        <a:rPr lang="ar" sz="1600" dirty="0"/>
                        <a:t> </a:t>
                      </a:r>
                      <a:r>
                        <a:rPr lang="ar" sz="1600" dirty="0" err="1"/>
                        <a:t>درجات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Rettangolo 7"/>
          <p:cNvSpPr/>
          <p:nvPr/>
        </p:nvSpPr>
        <p:spPr>
          <a:xfrm>
            <a:off x="2089238" y="4175865"/>
            <a:ext cx="4968000" cy="360654"/>
          </a:xfrm>
          <a:prstGeom prst="rect">
            <a:avLst/>
          </a:prstGeom>
          <a:solidFill>
            <a:srgbClr val="F68B32"/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تجميع</a:t>
            </a:r>
            <a:endParaRPr kumimoji="0" lang="it-IT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268415"/>
              </p:ext>
            </p:extLst>
          </p:nvPr>
        </p:nvGraphicFramePr>
        <p:xfrm>
          <a:off x="2089238" y="4576275"/>
          <a:ext cx="4968000" cy="741680"/>
        </p:xfrm>
        <a:graphic>
          <a:graphicData uri="http://schemas.openxmlformats.org/drawingml/2006/table">
            <a:tbl>
              <a:tblPr firstRow="1" bandRow="1"/>
              <a:tblGrid>
                <a:gridCol w="2475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2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dirty="0"/>
                        <a:t>مدخل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-JO" dirty="0"/>
                        <a:t>منتج</a:t>
                      </a:r>
                      <a:endParaRPr lang="a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sz="1600" dirty="0"/>
                        <a:t>ت</a:t>
                      </a:r>
                      <a:r>
                        <a:rPr lang="ar-JO" sz="1600" dirty="0"/>
                        <a:t>سوية</a:t>
                      </a:r>
                      <a:r>
                        <a:rPr lang="ar" sz="1600" dirty="0"/>
                        <a:t> درجات</a:t>
                      </a:r>
                      <a:r>
                        <a:rPr lang="ar" sz="1600" baseline="0" dirty="0"/>
                        <a:t> </a:t>
                      </a:r>
                      <a:endParaRPr lang="it-IT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ar" sz="1600" dirty="0"/>
                        <a:t>النتيجة النهائية للاستدامة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Rettangolo 10"/>
          <p:cNvSpPr/>
          <p:nvPr/>
        </p:nvSpPr>
        <p:spPr>
          <a:xfrm>
            <a:off x="2089238" y="5722832"/>
            <a:ext cx="4968000" cy="377700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النتيجة النهائية</a:t>
            </a:r>
          </a:p>
        </p:txBody>
      </p:sp>
      <p:sp>
        <p:nvSpPr>
          <p:cNvPr id="21" name="Freccia in giù 11"/>
          <p:cNvSpPr/>
          <p:nvPr/>
        </p:nvSpPr>
        <p:spPr>
          <a:xfrm>
            <a:off x="4354578" y="2127431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ccia in giù 12"/>
          <p:cNvSpPr/>
          <p:nvPr/>
        </p:nvSpPr>
        <p:spPr>
          <a:xfrm>
            <a:off x="4354578" y="3780209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ccia in giù 13"/>
          <p:cNvSpPr/>
          <p:nvPr/>
        </p:nvSpPr>
        <p:spPr>
          <a:xfrm>
            <a:off x="4354578" y="5339672"/>
            <a:ext cx="437321" cy="357809"/>
          </a:xfrm>
          <a:prstGeom prst="down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B91F022-F0CA-4D66-93DE-AEC5BA69DBF6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43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3733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1: التوصيف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مجموعة العدد</a:t>
            </a:r>
          </a:p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قيم</a:t>
            </a: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تمثل المدينة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أداء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3972794"/>
              <a:ext cx="294916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تعيين قيمة عددية أو وصف</a:t>
              </a:r>
              <a:endParaRPr lang="en-US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البيانات التجريبية أو بيانات التصميم</a:t>
              </a:r>
              <a:endParaRPr lang="it-IT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963737"/>
              <a:ext cx="32131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تحديد المؤشرات</a:t>
              </a:r>
              <a:r>
                <a:rPr lang="ar" sz="1600" b="1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كمي أو نوعي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حدد المعايير النشطة</a:t>
              </a:r>
            </a:p>
            <a:p>
              <a:pPr algn="ctr"/>
              <a:r>
                <a:rPr lang="ar" sz="12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endParaRPr lang="en-US" sz="12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- مؤشرات الأداء الرئيسية إلزامية</a:t>
              </a:r>
              <a:endParaRPr lang="en-US" sz="1400" dirty="0"/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8C61B7-3E06-4922-A544-74440086B91C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7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9" name="CasellaDiTesto 15">
            <a:extLst>
              <a:ext uri="{FF2B5EF4-FFF2-40B4-BE49-F238E27FC236}">
                <a16:creationId xmlns:a16="http://schemas.microsoft.com/office/drawing/2014/main" id="{49F5E2AC-CA1E-4D8B-883F-A4625B5D8E89}"/>
              </a:ext>
            </a:extLst>
          </p:cNvPr>
          <p:cNvSpPr txBox="1"/>
          <p:nvPr/>
        </p:nvSpPr>
        <p:spPr>
          <a:xfrm>
            <a:off x="6235317" y="5175041"/>
            <a:ext cx="2533650" cy="11387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مجموعة تطبيع</a:t>
            </a:r>
          </a:p>
          <a:p>
            <a:pPr algn="ctr"/>
            <a:r>
              <a:rPr lang="ar" sz="2000" b="1" dirty="0">
                <a:ea typeface="Verdana" panose="020B0604030504040204" pitchFamily="34" charset="0"/>
                <a:cs typeface="Verdana" panose="020B0604030504040204" pitchFamily="34" charset="0"/>
              </a:rPr>
              <a:t>درجات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القيم بين</a:t>
            </a:r>
          </a:p>
          <a:p>
            <a:pPr algn="ctr"/>
            <a:r>
              <a:rPr lang="ar" sz="1400" dirty="0">
                <a:ea typeface="Verdana" panose="020B0604030504040204" pitchFamily="34" charset="0"/>
                <a:cs typeface="Verdana" panose="020B0604030504040204" pitchFamily="34" charset="0"/>
              </a:rPr>
              <a:t>-1 و +5</a:t>
            </a:r>
            <a:endParaRPr lang="en-US" sz="1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121" y="2644519"/>
            <a:ext cx="3213100" cy="2371258"/>
            <a:chOff x="2938121" y="2720719"/>
            <a:chExt cx="3213100" cy="2371258"/>
          </a:xfrm>
        </p:grpSpPr>
        <p:sp>
          <p:nvSpPr>
            <p:cNvPr id="10" name="Esagono 23">
              <a:extLst>
                <a:ext uri="{FF2B5EF4-FFF2-40B4-BE49-F238E27FC236}">
                  <a16:creationId xmlns:a16="http://schemas.microsoft.com/office/drawing/2014/main" id="{B2D66E20-B42E-441D-8E81-9D9A306B0A8E}"/>
                </a:ext>
              </a:extLst>
            </p:cNvPr>
            <p:cNvSpPr/>
            <p:nvPr/>
          </p:nvSpPr>
          <p:spPr>
            <a:xfrm>
              <a:off x="2938121" y="3904750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10">
              <a:extLst>
                <a:ext uri="{FF2B5EF4-FFF2-40B4-BE49-F238E27FC236}">
                  <a16:creationId xmlns:a16="http://schemas.microsoft.com/office/drawing/2014/main" id="{59087572-07A6-44D1-B2A5-0A9E9599F298}"/>
                </a:ext>
              </a:extLst>
            </p:cNvPr>
            <p:cNvSpPr txBox="1"/>
            <p:nvPr/>
          </p:nvSpPr>
          <p:spPr>
            <a:xfrm>
              <a:off x="3097419" y="4094140"/>
              <a:ext cx="29491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HIB أو LIB أو النوعية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وصف </a:t>
              </a:r>
              <a:endParaRPr lang="en-US" sz="140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Esagono 24">
              <a:extLst>
                <a:ext uri="{FF2B5EF4-FFF2-40B4-BE49-F238E27FC236}">
                  <a16:creationId xmlns:a16="http://schemas.microsoft.com/office/drawing/2014/main" id="{9BD3EAC8-CE30-44EC-8652-B568FEC835F1}"/>
                </a:ext>
              </a:extLst>
            </p:cNvPr>
            <p:cNvSpPr/>
            <p:nvPr/>
          </p:nvSpPr>
          <p:spPr>
            <a:xfrm>
              <a:off x="2938121" y="2720719"/>
              <a:ext cx="3213100" cy="1187227"/>
            </a:xfrm>
            <a:prstGeom prst="hexagon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2E88ABD7-11F3-4DA8-853D-1672287964E7}"/>
                </a:ext>
              </a:extLst>
            </p:cNvPr>
            <p:cNvSpPr txBox="1"/>
            <p:nvPr/>
          </p:nvSpPr>
          <p:spPr>
            <a:xfrm>
              <a:off x="2938121" y="2858962"/>
              <a:ext cx="32131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 err="1">
                  <a:ea typeface="Verdana" panose="020B0604030504040204" pitchFamily="34" charset="0"/>
                  <a:cs typeface="Verdana" panose="020B0604030504040204" pitchFamily="34" charset="0"/>
                </a:rPr>
                <a:t>الأبعاد</a:t>
              </a:r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 وإعادة القياس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في فترة زمنية مناسبة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8056" y="1451681"/>
            <a:ext cx="3183742" cy="892552"/>
            <a:chOff x="-36631" y="1118306"/>
            <a:chExt cx="3183742" cy="892552"/>
          </a:xfrm>
        </p:grpSpPr>
        <p:sp>
          <p:nvSpPr>
            <p:cNvPr id="12" name="Rettangolo 26">
              <a:extLst>
                <a:ext uri="{FF2B5EF4-FFF2-40B4-BE49-F238E27FC236}">
                  <a16:creationId xmlns:a16="http://schemas.microsoft.com/office/drawing/2014/main" id="{C50BFD95-F6D4-4661-A48C-D5D8506354C7}"/>
                </a:ext>
              </a:extLst>
            </p:cNvPr>
            <p:cNvSpPr/>
            <p:nvPr/>
          </p:nvSpPr>
          <p:spPr>
            <a:xfrm>
              <a:off x="257908" y="1118306"/>
              <a:ext cx="2645763" cy="8925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BB8F7B3-CE8A-4A3E-959F-44F77349230A}"/>
                </a:ext>
              </a:extLst>
            </p:cNvPr>
            <p:cNvSpPr txBox="1"/>
            <p:nvPr/>
          </p:nvSpPr>
          <p:spPr>
            <a:xfrm>
              <a:off x="-36631" y="1152009"/>
              <a:ext cx="31837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" sz="2000" b="1" dirty="0">
                  <a:ea typeface="Verdana" panose="020B0604030504040204" pitchFamily="34" charset="0"/>
                  <a:cs typeface="Verdana" panose="020B0604030504040204" pitchFamily="34" charset="0"/>
                </a:rPr>
                <a:t>قيم </a:t>
              </a:r>
              <a:endParaRPr lang="en-US" sz="2000" b="1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ar" sz="800" dirty="0"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algn="ctr"/>
              <a:r>
                <a:rPr lang="ar" sz="1400" dirty="0">
                  <a:ea typeface="Verdana" panose="020B0604030504040204" pitchFamily="34" charset="0"/>
                  <a:cs typeface="Verdana" panose="020B0604030504040204" pitchFamily="34" charset="0"/>
                </a:rPr>
                <a:t>كمي أو نوعي</a:t>
              </a:r>
            </a:p>
          </p:txBody>
        </p:sp>
      </p:grpSp>
      <p:sp>
        <p:nvSpPr>
          <p:cNvPr id="13" name="Freccia a destra 27">
            <a:extLst>
              <a:ext uri="{FF2B5EF4-FFF2-40B4-BE49-F238E27FC236}">
                <a16:creationId xmlns:a16="http://schemas.microsoft.com/office/drawing/2014/main" id="{C0174470-0D76-499F-ADD3-0F9E1E07BF74}"/>
              </a:ext>
            </a:extLst>
          </p:cNvPr>
          <p:cNvSpPr/>
          <p:nvPr/>
        </p:nvSpPr>
        <p:spPr>
          <a:xfrm rot="2815385">
            <a:off x="2676957" y="249376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28">
            <a:extLst>
              <a:ext uri="{FF2B5EF4-FFF2-40B4-BE49-F238E27FC236}">
                <a16:creationId xmlns:a16="http://schemas.microsoft.com/office/drawing/2014/main" id="{8E1966AB-E102-41CD-A038-4453941B585E}"/>
              </a:ext>
            </a:extLst>
          </p:cNvPr>
          <p:cNvSpPr/>
          <p:nvPr/>
        </p:nvSpPr>
        <p:spPr>
          <a:xfrm rot="2815385">
            <a:off x="6122949" y="4788412"/>
            <a:ext cx="375138" cy="286919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B273A2-A5D0-433A-A8A9-6224EDF30DD7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3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معايير أداة المدينة المستدامة – معيار المدينة 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3751" y="772311"/>
            <a:ext cx="6464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" sz="2800" b="1" dirty="0"/>
              <a:t>الخطوة 2: التسوية أو تعيين النتيجة</a:t>
            </a:r>
            <a:endParaRPr lang="el-GR" sz="2800" b="1" dirty="0"/>
          </a:p>
        </p:txBody>
      </p:sp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84537A66-E052-4712-ABA4-664AC68CC489}"/>
              </a:ext>
            </a:extLst>
          </p:cNvPr>
          <p:cNvSpPr txBox="1"/>
          <p:nvPr/>
        </p:nvSpPr>
        <p:spPr>
          <a:xfrm>
            <a:off x="250825" y="1165770"/>
            <a:ext cx="860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" sz="2400" b="1" dirty="0" err="1">
                <a:ea typeface="Verdana" panose="020B0604030504040204" pitchFamily="34" charset="0"/>
                <a:cs typeface="Verdana" panose="020B0604030504040204" pitchFamily="34" charset="0"/>
              </a:rPr>
              <a:t>تطبيع</a:t>
            </a:r>
            <a:r>
              <a:rPr lang="ar" sz="2400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ar" sz="2400" b="1" dirty="0" err="1">
                <a:ea typeface="Verdana" panose="020B0604030504040204" pitchFamily="34" charset="0"/>
                <a:cs typeface="Verdana" panose="020B0604030504040204" pitchFamily="34" charset="0"/>
              </a:rPr>
              <a:t>درجات</a:t>
            </a:r>
            <a:endParaRPr lang="it-IT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50825" y="1584656"/>
            <a:ext cx="10350497" cy="4404602"/>
            <a:chOff x="288399" y="1681902"/>
            <a:chExt cx="10350497" cy="4404602"/>
          </a:xfrm>
        </p:grpSpPr>
        <p:grpSp>
          <p:nvGrpSpPr>
            <p:cNvPr id="20" name="Gruppo 60">
              <a:extLst>
                <a:ext uri="{FF2B5EF4-FFF2-40B4-BE49-F238E27FC236}">
                  <a16:creationId xmlns:a16="http://schemas.microsoft.com/office/drawing/2014/main" id="{FE2DFE00-8972-4FDF-AF94-55AC442172E1}"/>
                </a:ext>
              </a:extLst>
            </p:cNvPr>
            <p:cNvGrpSpPr/>
            <p:nvPr/>
          </p:nvGrpSpPr>
          <p:grpSpPr>
            <a:xfrm>
              <a:off x="288399" y="1681902"/>
              <a:ext cx="10259483" cy="493001"/>
              <a:chOff x="-1134000" y="1631103"/>
              <a:chExt cx="10259483" cy="493001"/>
            </a:xfrm>
          </p:grpSpPr>
          <p:sp>
            <p:nvSpPr>
              <p:cNvPr id="24" name="Esagono 39">
                <a:extLst>
                  <a:ext uri="{FF2B5EF4-FFF2-40B4-BE49-F238E27FC236}">
                    <a16:creationId xmlns:a16="http://schemas.microsoft.com/office/drawing/2014/main" id="{B00E7585-7C4C-4F0E-8C0D-A8224156FF1D}"/>
                  </a:ext>
                </a:extLst>
              </p:cNvPr>
              <p:cNvSpPr/>
              <p:nvPr/>
            </p:nvSpPr>
            <p:spPr>
              <a:xfrm>
                <a:off x="921814" y="16311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Esagono 24">
                <a:extLst>
                  <a:ext uri="{FF2B5EF4-FFF2-40B4-BE49-F238E27FC236}">
                    <a16:creationId xmlns:a16="http://schemas.microsoft.com/office/drawing/2014/main" id="{9BD3EAC8-CE30-44EC-8652-B568FEC835F1}"/>
                  </a:ext>
                </a:extLst>
              </p:cNvPr>
              <p:cNvSpPr/>
              <p:nvPr/>
            </p:nvSpPr>
            <p:spPr>
              <a:xfrm>
                <a:off x="113768" y="1631103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CasellaDiTesto 8">
                <a:extLst>
                  <a:ext uri="{FF2B5EF4-FFF2-40B4-BE49-F238E27FC236}">
                    <a16:creationId xmlns:a16="http://schemas.microsoft.com/office/drawing/2014/main" id="{2E88ABD7-11F3-4DA8-853D-1672287964E7}"/>
                  </a:ext>
                </a:extLst>
              </p:cNvPr>
              <p:cNvSpPr txBox="1"/>
              <p:nvPr/>
            </p:nvSpPr>
            <p:spPr>
              <a:xfrm>
                <a:off x="-1134000" y="1673209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-1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3" name="CasellaDiTesto 6">
                <a:extLst>
                  <a:ext uri="{FF2B5EF4-FFF2-40B4-BE49-F238E27FC236}">
                    <a16:creationId xmlns:a16="http://schemas.microsoft.com/office/drawing/2014/main" id="{0C620E87-0283-440A-9CA5-6B7C50AA1FE4}"/>
                  </a:ext>
                </a:extLst>
              </p:cNvPr>
              <p:cNvSpPr txBox="1"/>
              <p:nvPr/>
            </p:nvSpPr>
            <p:spPr>
              <a:xfrm>
                <a:off x="1001716" y="1709192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تحت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 من الأداء المقبول</a:t>
                </a:r>
              </a:p>
            </p:txBody>
          </p:sp>
        </p:grpSp>
        <p:grpSp>
          <p:nvGrpSpPr>
            <p:cNvPr id="25" name="Gruppo 59">
              <a:extLst>
                <a:ext uri="{FF2B5EF4-FFF2-40B4-BE49-F238E27FC236}">
                  <a16:creationId xmlns:a16="http://schemas.microsoft.com/office/drawing/2014/main" id="{16E192D7-1F9A-4FF6-8804-1FBA0069202D}"/>
                </a:ext>
              </a:extLst>
            </p:cNvPr>
            <p:cNvGrpSpPr/>
            <p:nvPr/>
          </p:nvGrpSpPr>
          <p:grpSpPr>
            <a:xfrm>
              <a:off x="288399" y="2325369"/>
              <a:ext cx="10261067" cy="509935"/>
              <a:chOff x="-1117067" y="2325369"/>
              <a:chExt cx="10261067" cy="509935"/>
            </a:xfrm>
          </p:grpSpPr>
          <p:sp>
            <p:nvSpPr>
              <p:cNvPr id="27" name="Esagono 40">
                <a:extLst>
                  <a:ext uri="{FF2B5EF4-FFF2-40B4-BE49-F238E27FC236}">
                    <a16:creationId xmlns:a16="http://schemas.microsoft.com/office/drawing/2014/main" id="{E31D2C04-3C2D-42D4-9A58-B0B4121985A0}"/>
                  </a:ext>
                </a:extLst>
              </p:cNvPr>
              <p:cNvSpPr/>
              <p:nvPr/>
            </p:nvSpPr>
            <p:spPr>
              <a:xfrm>
                <a:off x="938747" y="2342303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CasellaDiTesto 33">
                <a:extLst>
                  <a:ext uri="{FF2B5EF4-FFF2-40B4-BE49-F238E27FC236}">
                    <a16:creationId xmlns:a16="http://schemas.microsoft.com/office/drawing/2014/main" id="{64B7398A-85D6-441B-8A48-08D39620C992}"/>
                  </a:ext>
                </a:extLst>
              </p:cNvPr>
              <p:cNvSpPr txBox="1"/>
              <p:nvPr/>
            </p:nvSpPr>
            <p:spPr>
              <a:xfrm>
                <a:off x="1020233" y="2416500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أداء مقبول</a:t>
                </a:r>
              </a:p>
            </p:txBody>
          </p:sp>
          <p:sp>
            <p:nvSpPr>
              <p:cNvPr id="28" name="Esagono 41">
                <a:extLst>
                  <a:ext uri="{FF2B5EF4-FFF2-40B4-BE49-F238E27FC236}">
                    <a16:creationId xmlns:a16="http://schemas.microsoft.com/office/drawing/2014/main" id="{E967896E-B310-4AC9-9B2F-5B73ABCF9970}"/>
                  </a:ext>
                </a:extLst>
              </p:cNvPr>
              <p:cNvSpPr/>
              <p:nvPr/>
            </p:nvSpPr>
            <p:spPr>
              <a:xfrm>
                <a:off x="113768" y="2325369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CasellaDiTesto 42">
                <a:extLst>
                  <a:ext uri="{FF2B5EF4-FFF2-40B4-BE49-F238E27FC236}">
                    <a16:creationId xmlns:a16="http://schemas.microsoft.com/office/drawing/2014/main" id="{9E1ED848-8EDB-4A7B-881A-C7659730B9B4}"/>
                  </a:ext>
                </a:extLst>
              </p:cNvPr>
              <p:cNvSpPr txBox="1"/>
              <p:nvPr/>
            </p:nvSpPr>
            <p:spPr>
              <a:xfrm>
                <a:off x="-1117067" y="2377000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0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0" name="Gruppo 58">
              <a:extLst>
                <a:ext uri="{FF2B5EF4-FFF2-40B4-BE49-F238E27FC236}">
                  <a16:creationId xmlns:a16="http://schemas.microsoft.com/office/drawing/2014/main" id="{860CE2E3-1E91-473E-B6CE-57EBA1D14486}"/>
                </a:ext>
              </a:extLst>
            </p:cNvPr>
            <p:cNvGrpSpPr/>
            <p:nvPr/>
          </p:nvGrpSpPr>
          <p:grpSpPr>
            <a:xfrm>
              <a:off x="288399" y="2968836"/>
              <a:ext cx="10282765" cy="493002"/>
              <a:chOff x="-1117067" y="3019635"/>
              <a:chExt cx="10282765" cy="493002"/>
            </a:xfrm>
          </p:grpSpPr>
          <p:sp>
            <p:nvSpPr>
              <p:cNvPr id="34" name="Esagono 45">
                <a:extLst>
                  <a:ext uri="{FF2B5EF4-FFF2-40B4-BE49-F238E27FC236}">
                    <a16:creationId xmlns:a16="http://schemas.microsoft.com/office/drawing/2014/main" id="{B1FCCE19-9D71-4479-A6A3-D62BFEA991C0}"/>
                  </a:ext>
                </a:extLst>
              </p:cNvPr>
              <p:cNvSpPr/>
              <p:nvPr/>
            </p:nvSpPr>
            <p:spPr>
              <a:xfrm>
                <a:off x="955680" y="30196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CasellaDiTesto 34">
                <a:extLst>
                  <a:ext uri="{FF2B5EF4-FFF2-40B4-BE49-F238E27FC236}">
                    <a16:creationId xmlns:a16="http://schemas.microsoft.com/office/drawing/2014/main" id="{03BC6BD0-98F8-4B0B-AC43-CE3164EA0962}"/>
                  </a:ext>
                </a:extLst>
              </p:cNvPr>
              <p:cNvSpPr txBox="1"/>
              <p:nvPr/>
            </p:nvSpPr>
            <p:spPr>
              <a:xfrm>
                <a:off x="1041931" y="30977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طفيف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فوق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2" name="Esagono 43">
                <a:extLst>
                  <a:ext uri="{FF2B5EF4-FFF2-40B4-BE49-F238E27FC236}">
                    <a16:creationId xmlns:a16="http://schemas.microsoft.com/office/drawing/2014/main" id="{0033A12F-16D2-4DC1-84AD-B00A5576DA81}"/>
                  </a:ext>
                </a:extLst>
              </p:cNvPr>
              <p:cNvSpPr/>
              <p:nvPr/>
            </p:nvSpPr>
            <p:spPr>
              <a:xfrm>
                <a:off x="113768" y="30196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CasellaDiTesto 44">
                <a:extLst>
                  <a:ext uri="{FF2B5EF4-FFF2-40B4-BE49-F238E27FC236}">
                    <a16:creationId xmlns:a16="http://schemas.microsoft.com/office/drawing/2014/main" id="{559F1008-F9E3-4EC0-A0C3-797DB706494D}"/>
                  </a:ext>
                </a:extLst>
              </p:cNvPr>
              <p:cNvSpPr txBox="1"/>
              <p:nvPr/>
            </p:nvSpPr>
            <p:spPr>
              <a:xfrm>
                <a:off x="-1117067" y="30617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endParaRPr lang="it-IT" sz="20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5" name="Gruppo 5">
              <a:extLst>
                <a:ext uri="{FF2B5EF4-FFF2-40B4-BE49-F238E27FC236}">
                  <a16:creationId xmlns:a16="http://schemas.microsoft.com/office/drawing/2014/main" id="{2477E6C4-3BA4-4450-85FB-8D54D1E23479}"/>
                </a:ext>
              </a:extLst>
            </p:cNvPr>
            <p:cNvGrpSpPr/>
            <p:nvPr/>
          </p:nvGrpSpPr>
          <p:grpSpPr>
            <a:xfrm>
              <a:off x="288399" y="3629236"/>
              <a:ext cx="10282769" cy="493002"/>
              <a:chOff x="-1100134" y="3680035"/>
              <a:chExt cx="10282769" cy="493002"/>
            </a:xfrm>
          </p:grpSpPr>
          <p:sp>
            <p:nvSpPr>
              <p:cNvPr id="39" name="Esagono 48">
                <a:extLst>
                  <a:ext uri="{FF2B5EF4-FFF2-40B4-BE49-F238E27FC236}">
                    <a16:creationId xmlns:a16="http://schemas.microsoft.com/office/drawing/2014/main" id="{11754745-DAD3-4B64-B852-07EFC9098D9D}"/>
                  </a:ext>
                </a:extLst>
              </p:cNvPr>
              <p:cNvSpPr/>
              <p:nvPr/>
            </p:nvSpPr>
            <p:spPr>
              <a:xfrm>
                <a:off x="955680" y="36800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81F4B265-697E-49DA-9479-4388ADAF465C}"/>
                  </a:ext>
                </a:extLst>
              </p:cNvPr>
              <p:cNvSpPr txBox="1"/>
              <p:nvPr/>
            </p:nvSpPr>
            <p:spPr>
              <a:xfrm>
                <a:off x="1058868" y="375812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كبير فوق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الحد الأدنى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</a:t>
                </a:r>
              </a:p>
            </p:txBody>
          </p:sp>
          <p:sp>
            <p:nvSpPr>
              <p:cNvPr id="37" name="Esagono 46">
                <a:extLst>
                  <a:ext uri="{FF2B5EF4-FFF2-40B4-BE49-F238E27FC236}">
                    <a16:creationId xmlns:a16="http://schemas.microsoft.com/office/drawing/2014/main" id="{52C73D21-1E03-4AAA-A819-0C5DEB7D5172}"/>
                  </a:ext>
                </a:extLst>
              </p:cNvPr>
              <p:cNvSpPr/>
              <p:nvPr/>
            </p:nvSpPr>
            <p:spPr>
              <a:xfrm>
                <a:off x="130701" y="36800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CasellaDiTesto 47">
                <a:extLst>
                  <a:ext uri="{FF2B5EF4-FFF2-40B4-BE49-F238E27FC236}">
                    <a16:creationId xmlns:a16="http://schemas.microsoft.com/office/drawing/2014/main" id="{017B101F-42DE-424E-8D1C-A9AA65707DE4}"/>
                  </a:ext>
                </a:extLst>
              </p:cNvPr>
              <p:cNvSpPr txBox="1"/>
              <p:nvPr/>
            </p:nvSpPr>
            <p:spPr>
              <a:xfrm>
                <a:off x="-1100134" y="37221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</p:grpSp>
        <p:grpSp>
          <p:nvGrpSpPr>
            <p:cNvPr id="40" name="Gruppo 4">
              <a:extLst>
                <a:ext uri="{FF2B5EF4-FFF2-40B4-BE49-F238E27FC236}">
                  <a16:creationId xmlns:a16="http://schemas.microsoft.com/office/drawing/2014/main" id="{2E0919EF-17CF-4F9B-A847-E12629563928}"/>
                </a:ext>
              </a:extLst>
            </p:cNvPr>
            <p:cNvGrpSpPr/>
            <p:nvPr/>
          </p:nvGrpSpPr>
          <p:grpSpPr>
            <a:xfrm>
              <a:off x="288399" y="4289636"/>
              <a:ext cx="10299695" cy="493002"/>
              <a:chOff x="-1100134" y="4340435"/>
              <a:chExt cx="10299695" cy="493002"/>
            </a:xfrm>
          </p:grpSpPr>
          <p:sp>
            <p:nvSpPr>
              <p:cNvPr id="44" name="Esagono 51">
                <a:extLst>
                  <a:ext uri="{FF2B5EF4-FFF2-40B4-BE49-F238E27FC236}">
                    <a16:creationId xmlns:a16="http://schemas.microsoft.com/office/drawing/2014/main" id="{005A9499-7C8E-4A0A-8441-826A348AE370}"/>
                  </a:ext>
                </a:extLst>
              </p:cNvPr>
              <p:cNvSpPr/>
              <p:nvPr/>
            </p:nvSpPr>
            <p:spPr>
              <a:xfrm>
                <a:off x="955680" y="43404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CasellaDiTesto 36">
                <a:extLst>
                  <a:ext uri="{FF2B5EF4-FFF2-40B4-BE49-F238E27FC236}">
                    <a16:creationId xmlns:a16="http://schemas.microsoft.com/office/drawing/2014/main" id="{EBD29E0E-9A88-4A12-A6B5-44858238254E}"/>
                  </a:ext>
                </a:extLst>
              </p:cNvPr>
              <p:cNvSpPr txBox="1"/>
              <p:nvPr/>
            </p:nvSpPr>
            <p:spPr>
              <a:xfrm>
                <a:off x="1075794" y="4418524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أفضل الممارسات</a:t>
                </a:r>
              </a:p>
            </p:txBody>
          </p:sp>
          <p:sp>
            <p:nvSpPr>
              <p:cNvPr id="42" name="Esagono 49">
                <a:extLst>
                  <a:ext uri="{FF2B5EF4-FFF2-40B4-BE49-F238E27FC236}">
                    <a16:creationId xmlns:a16="http://schemas.microsoft.com/office/drawing/2014/main" id="{EB7E1DA6-7605-420C-9BD3-F6CC74F48BEE}"/>
                  </a:ext>
                </a:extLst>
              </p:cNvPr>
              <p:cNvSpPr/>
              <p:nvPr/>
            </p:nvSpPr>
            <p:spPr>
              <a:xfrm>
                <a:off x="130701" y="43404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CasellaDiTesto 50">
                <a:extLst>
                  <a:ext uri="{FF2B5EF4-FFF2-40B4-BE49-F238E27FC236}">
                    <a16:creationId xmlns:a16="http://schemas.microsoft.com/office/drawing/2014/main" id="{099248F1-E55A-4C25-9E31-0BDA542B9421}"/>
                  </a:ext>
                </a:extLst>
              </p:cNvPr>
              <p:cNvSpPr txBox="1"/>
              <p:nvPr/>
            </p:nvSpPr>
            <p:spPr>
              <a:xfrm>
                <a:off x="-1100134" y="43825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</a:p>
            </p:txBody>
          </p:sp>
        </p:grpSp>
        <p:grpSp>
          <p:nvGrpSpPr>
            <p:cNvPr id="45" name="Gruppo 3">
              <a:extLst>
                <a:ext uri="{FF2B5EF4-FFF2-40B4-BE49-F238E27FC236}">
                  <a16:creationId xmlns:a16="http://schemas.microsoft.com/office/drawing/2014/main" id="{2F9C5936-7712-4B00-A512-7BA1812F73D2}"/>
                </a:ext>
              </a:extLst>
            </p:cNvPr>
            <p:cNvGrpSpPr/>
            <p:nvPr/>
          </p:nvGrpSpPr>
          <p:grpSpPr>
            <a:xfrm>
              <a:off x="288399" y="4950036"/>
              <a:ext cx="10333566" cy="676708"/>
              <a:chOff x="-1100134" y="5000835"/>
              <a:chExt cx="10333566" cy="676708"/>
            </a:xfrm>
          </p:grpSpPr>
          <p:sp>
            <p:nvSpPr>
              <p:cNvPr id="49" name="Esagono 54">
                <a:extLst>
                  <a:ext uri="{FF2B5EF4-FFF2-40B4-BE49-F238E27FC236}">
                    <a16:creationId xmlns:a16="http://schemas.microsoft.com/office/drawing/2014/main" id="{AF530D7E-55AB-4F6F-B13C-95E11C29CA01}"/>
                  </a:ext>
                </a:extLst>
              </p:cNvPr>
              <p:cNvSpPr/>
              <p:nvPr/>
            </p:nvSpPr>
            <p:spPr>
              <a:xfrm>
                <a:off x="972613" y="5000836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CasellaDiTesto 37">
                <a:extLst>
                  <a:ext uri="{FF2B5EF4-FFF2-40B4-BE49-F238E27FC236}">
                    <a16:creationId xmlns:a16="http://schemas.microsoft.com/office/drawing/2014/main" id="{AF02EBB5-A851-4419-A4A0-9E72CD1A2877}"/>
                  </a:ext>
                </a:extLst>
              </p:cNvPr>
              <p:cNvSpPr txBox="1"/>
              <p:nvPr/>
            </p:nvSpPr>
            <p:spPr>
              <a:xfrm>
                <a:off x="1109665" y="5061990"/>
                <a:ext cx="812376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تحسين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 نحو ممتاز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</a:t>
                </a:r>
                <a:endParaRPr lang="it-IT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it-IT" sz="16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7" name="Esagono 52">
                <a:extLst>
                  <a:ext uri="{FF2B5EF4-FFF2-40B4-BE49-F238E27FC236}">
                    <a16:creationId xmlns:a16="http://schemas.microsoft.com/office/drawing/2014/main" id="{AD66AF6D-9468-4407-BBA3-EF1A8792A0C3}"/>
                  </a:ext>
                </a:extLst>
              </p:cNvPr>
              <p:cNvSpPr/>
              <p:nvPr/>
            </p:nvSpPr>
            <p:spPr>
              <a:xfrm>
                <a:off x="130701" y="5000835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CasellaDiTesto 53">
                <a:extLst>
                  <a:ext uri="{FF2B5EF4-FFF2-40B4-BE49-F238E27FC236}">
                    <a16:creationId xmlns:a16="http://schemas.microsoft.com/office/drawing/2014/main" id="{F51D47C2-E429-45E3-88DA-2F532A7D37AB}"/>
                  </a:ext>
                </a:extLst>
              </p:cNvPr>
              <p:cNvSpPr txBox="1"/>
              <p:nvPr/>
            </p:nvSpPr>
            <p:spPr>
              <a:xfrm>
                <a:off x="-1100134" y="5042941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</a:p>
            </p:txBody>
          </p:sp>
        </p:grpSp>
        <p:grpSp>
          <p:nvGrpSpPr>
            <p:cNvPr id="50" name="Gruppo 2">
              <a:extLst>
                <a:ext uri="{FF2B5EF4-FFF2-40B4-BE49-F238E27FC236}">
                  <a16:creationId xmlns:a16="http://schemas.microsoft.com/office/drawing/2014/main" id="{40505A4B-7C29-452B-980E-FA43FAD2FB49}"/>
                </a:ext>
              </a:extLst>
            </p:cNvPr>
            <p:cNvGrpSpPr/>
            <p:nvPr/>
          </p:nvGrpSpPr>
          <p:grpSpPr>
            <a:xfrm>
              <a:off x="288399" y="5576571"/>
              <a:ext cx="10350497" cy="509933"/>
              <a:chOff x="-1100134" y="5627370"/>
              <a:chExt cx="10350497" cy="509933"/>
            </a:xfrm>
          </p:grpSpPr>
          <p:sp>
            <p:nvSpPr>
              <p:cNvPr id="54" name="Esagono 57">
                <a:extLst>
                  <a:ext uri="{FF2B5EF4-FFF2-40B4-BE49-F238E27FC236}">
                    <a16:creationId xmlns:a16="http://schemas.microsoft.com/office/drawing/2014/main" id="{02CCAD4C-517C-4BE2-B28E-4710BFBBC948}"/>
                  </a:ext>
                </a:extLst>
              </p:cNvPr>
              <p:cNvSpPr/>
              <p:nvPr/>
            </p:nvSpPr>
            <p:spPr>
              <a:xfrm>
                <a:off x="989547" y="5627370"/>
                <a:ext cx="5224986" cy="493001"/>
              </a:xfrm>
              <a:prstGeom prst="hexagon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CasellaDiTesto 38">
                <a:extLst>
                  <a:ext uri="{FF2B5EF4-FFF2-40B4-BE49-F238E27FC236}">
                    <a16:creationId xmlns:a16="http://schemas.microsoft.com/office/drawing/2014/main" id="{35CDD280-A998-4232-8A42-9EC855DE0B17}"/>
                  </a:ext>
                </a:extLst>
              </p:cNvPr>
              <p:cNvSpPr txBox="1"/>
              <p:nvPr/>
            </p:nvSpPr>
            <p:spPr>
              <a:xfrm>
                <a:off x="1126596" y="5705455"/>
                <a:ext cx="8123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ar" dirty="0">
                    <a:ea typeface="Verdana" panose="020B0604030504040204" pitchFamily="34" charset="0"/>
                    <a:cs typeface="Verdana" panose="020B0604030504040204" pitchFamily="34" charset="0"/>
                  </a:rPr>
                  <a:t>أداء </a:t>
                </a:r>
                <a:r>
                  <a:rPr lang="ar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ممتاز ومثالي</a:t>
                </a:r>
              </a:p>
            </p:txBody>
          </p:sp>
          <p:sp>
            <p:nvSpPr>
              <p:cNvPr id="52" name="Esagono 55">
                <a:extLst>
                  <a:ext uri="{FF2B5EF4-FFF2-40B4-BE49-F238E27FC236}">
                    <a16:creationId xmlns:a16="http://schemas.microsoft.com/office/drawing/2014/main" id="{577FCED7-3D85-42AE-97E8-23389994A7C5}"/>
                  </a:ext>
                </a:extLst>
              </p:cNvPr>
              <p:cNvSpPr/>
              <p:nvPr/>
            </p:nvSpPr>
            <p:spPr>
              <a:xfrm>
                <a:off x="130701" y="5644302"/>
                <a:ext cx="712796" cy="493001"/>
              </a:xfrm>
              <a:prstGeom prst="hexagon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CasellaDiTesto 56">
                <a:extLst>
                  <a:ext uri="{FF2B5EF4-FFF2-40B4-BE49-F238E27FC236}">
                    <a16:creationId xmlns:a16="http://schemas.microsoft.com/office/drawing/2014/main" id="{CEF3504E-7F09-4971-9D03-95C9014372D9}"/>
                  </a:ext>
                </a:extLst>
              </p:cNvPr>
              <p:cNvSpPr txBox="1"/>
              <p:nvPr/>
            </p:nvSpPr>
            <p:spPr>
              <a:xfrm>
                <a:off x="-1100134" y="5695933"/>
                <a:ext cx="3213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" sz="2000" b="1" dirty="0"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</a:p>
            </p:txBody>
          </p:sp>
        </p:grp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93D6BB89-8C0B-4E50-A2B6-8216FE18F78C}"/>
              </a:ext>
            </a:extLst>
          </p:cNvPr>
          <p:cNvSpPr/>
          <p:nvPr/>
        </p:nvSpPr>
        <p:spPr>
          <a:xfrm>
            <a:off x="2228046" y="6025365"/>
            <a:ext cx="1965257" cy="523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610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 un document nou" ma:contentTypeScope="" ma:versionID="30e7e55cd5aad4baac1ee7b54ee079a8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305f7cb2558837c1b9b87336b8cae858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06C29B6-9601-49E4-BD6F-156F7DC1AFF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E9D2B2-39BF-4240-A268-3291AF3F5C1A}"/>
</file>

<file path=customXml/itemProps3.xml><?xml version="1.0" encoding="utf-8"?>
<ds:datastoreItem xmlns:ds="http://schemas.openxmlformats.org/officeDocument/2006/customXml" ds:itemID="{AF955393-4249-405E-AC1E-FBC852F4212D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019ad8dd-0490-40d8-9346-bcbaec298f68"/>
    <ds:schemaRef ds:uri="7703844f-ab03-448f-aed1-f35d29f3bc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18969</TotalTime>
  <Words>1371</Words>
  <Application>Microsoft Office PowerPoint</Application>
  <PresentationFormat>On-screen Show (4:3)</PresentationFormat>
  <Paragraphs>326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Courier New</vt:lpstr>
      <vt:lpstr>Times</vt:lpstr>
      <vt:lpstr>Times New Roman</vt:lpstr>
      <vt:lpstr>Verdana</vt:lpstr>
      <vt:lpstr>Wingdings</vt:lpstr>
      <vt:lpstr>Larissa</vt:lpstr>
      <vt:lpstr>PowerPoint Presentation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  <vt:lpstr>معايير أداة المدينة المستدامة – معيار المدينة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Dell</cp:lastModifiedBy>
  <cp:revision>349</cp:revision>
  <dcterms:created xsi:type="dcterms:W3CDTF">2017-01-09T10:20:00Z</dcterms:created>
  <dcterms:modified xsi:type="dcterms:W3CDTF">2023-04-08T07:17:25Z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